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Lst>
  <p:sldSz cy="10287000" cx="18288000"/>
  <p:notesSz cx="6858000" cy="9144000"/>
  <p:embeddedFontLst>
    <p:embeddedFont>
      <p:font typeface="Open Sans"/>
      <p:regular r:id="rId7"/>
      <p:bold r:id="rId8"/>
      <p:italic r:id="rId9"/>
      <p:boldItalic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11" roundtripDataSignature="AMtx7mg/in4J/pOL2HfyGgDFbmv7/lcja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customschemas.google.com/relationships/presentationmetadata" Target="metadata"/><Relationship Id="rId10" Type="http://schemas.openxmlformats.org/officeDocument/2006/relationships/font" Target="fonts/OpenSans-boldItalic.fntdata"/><Relationship Id="rId9" Type="http://schemas.openxmlformats.org/officeDocument/2006/relationships/font" Target="fonts/OpenSans-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OpenSans-regular.fntdata"/><Relationship Id="rId8" Type="http://schemas.openxmlformats.org/officeDocument/2006/relationships/font" Target="fonts/OpenSans-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 name="Google Shape;14;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2"/>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1" name="Google Shape;71;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3"/>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7" name="Google Shape;77;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4"/>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4"/>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sp>
        <p:nvSpPr>
          <p:cNvPr id="18" name="Google Shape;18;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4" name="Google Shape;24;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6"/>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dk1"/>
              </a:buClr>
              <a:buSzPts val="4000"/>
              <a:buFont typeface="Calibri"/>
              <a:buNone/>
              <a:defRPr b="1" sz="4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6"/>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00"/>
              </a:spcBef>
              <a:spcAft>
                <a:spcPts val="0"/>
              </a:spcAft>
              <a:buClr>
                <a:srgbClr val="888888"/>
              </a:buClr>
              <a:buSzPts val="2000"/>
              <a:buNone/>
              <a:defRPr sz="2000">
                <a:solidFill>
                  <a:srgbClr val="888888"/>
                </a:solidFill>
              </a:defRPr>
            </a:lvl1pPr>
            <a:lvl2pPr indent="-228600" lvl="1" marL="914400" algn="l">
              <a:lnSpc>
                <a:spcPct val="100000"/>
              </a:lnSpc>
              <a:spcBef>
                <a:spcPts val="360"/>
              </a:spcBef>
              <a:spcAft>
                <a:spcPts val="0"/>
              </a:spcAft>
              <a:buClr>
                <a:srgbClr val="888888"/>
              </a:buClr>
              <a:buSzPts val="1800"/>
              <a:buNone/>
              <a:defRPr sz="1800">
                <a:solidFill>
                  <a:srgbClr val="888888"/>
                </a:solidFill>
              </a:defRPr>
            </a:lvl2pPr>
            <a:lvl3pPr indent="-228600" lvl="2" marL="1371600" algn="l">
              <a:lnSpc>
                <a:spcPct val="100000"/>
              </a:lnSpc>
              <a:spcBef>
                <a:spcPts val="320"/>
              </a:spcBef>
              <a:spcAft>
                <a:spcPts val="0"/>
              </a:spcAft>
              <a:buClr>
                <a:srgbClr val="888888"/>
              </a:buClr>
              <a:buSzPts val="1600"/>
              <a:buNone/>
              <a:defRPr sz="1600">
                <a:solidFill>
                  <a:srgbClr val="888888"/>
                </a:solidFill>
              </a:defRPr>
            </a:lvl3pPr>
            <a:lvl4pPr indent="-228600" lvl="3" marL="1828800" algn="l">
              <a:lnSpc>
                <a:spcPct val="100000"/>
              </a:lnSpc>
              <a:spcBef>
                <a:spcPts val="280"/>
              </a:spcBef>
              <a:spcAft>
                <a:spcPts val="0"/>
              </a:spcAft>
              <a:buClr>
                <a:srgbClr val="888888"/>
              </a:buClr>
              <a:buSzPts val="1400"/>
              <a:buNone/>
              <a:defRPr sz="1400">
                <a:solidFill>
                  <a:srgbClr val="888888"/>
                </a:solidFill>
              </a:defRPr>
            </a:lvl4pPr>
            <a:lvl5pPr indent="-228600" lvl="4" marL="2286000" algn="l">
              <a:lnSpc>
                <a:spcPct val="100000"/>
              </a:lnSpc>
              <a:spcBef>
                <a:spcPts val="280"/>
              </a:spcBef>
              <a:spcAft>
                <a:spcPts val="0"/>
              </a:spcAft>
              <a:buClr>
                <a:srgbClr val="888888"/>
              </a:buClr>
              <a:buSzPts val="1400"/>
              <a:buNone/>
              <a:defRPr sz="1400">
                <a:solidFill>
                  <a:srgbClr val="888888"/>
                </a:solidFill>
              </a:defRPr>
            </a:lvl5pPr>
            <a:lvl6pPr indent="-228600" lvl="5" marL="2743200" algn="l">
              <a:lnSpc>
                <a:spcPct val="100000"/>
              </a:lnSpc>
              <a:spcBef>
                <a:spcPts val="280"/>
              </a:spcBef>
              <a:spcAft>
                <a:spcPts val="0"/>
              </a:spcAft>
              <a:buClr>
                <a:srgbClr val="888888"/>
              </a:buClr>
              <a:buSzPts val="1400"/>
              <a:buNone/>
              <a:defRPr sz="1400">
                <a:solidFill>
                  <a:srgbClr val="888888"/>
                </a:solidFill>
              </a:defRPr>
            </a:lvl6pPr>
            <a:lvl7pPr indent="-228600" lvl="6" marL="3200400" algn="l">
              <a:lnSpc>
                <a:spcPct val="100000"/>
              </a:lnSpc>
              <a:spcBef>
                <a:spcPts val="280"/>
              </a:spcBef>
              <a:spcAft>
                <a:spcPts val="0"/>
              </a:spcAft>
              <a:buClr>
                <a:srgbClr val="888888"/>
              </a:buClr>
              <a:buSzPts val="1400"/>
              <a:buNone/>
              <a:defRPr sz="1400">
                <a:solidFill>
                  <a:srgbClr val="888888"/>
                </a:solidFill>
              </a:defRPr>
            </a:lvl7pPr>
            <a:lvl8pPr indent="-228600" lvl="7" marL="3657600" algn="l">
              <a:lnSpc>
                <a:spcPct val="100000"/>
              </a:lnSpc>
              <a:spcBef>
                <a:spcPts val="280"/>
              </a:spcBef>
              <a:spcAft>
                <a:spcPts val="0"/>
              </a:spcAft>
              <a:buClr>
                <a:srgbClr val="888888"/>
              </a:buClr>
              <a:buSzPts val="1400"/>
              <a:buNone/>
              <a:defRPr sz="1400">
                <a:solidFill>
                  <a:srgbClr val="888888"/>
                </a:solidFill>
              </a:defRPr>
            </a:lvl8pPr>
            <a:lvl9pPr indent="-228600" lvl="8" marL="4114800" algn="l">
              <a:lnSpc>
                <a:spcPct val="100000"/>
              </a:lnSpc>
              <a:spcBef>
                <a:spcPts val="280"/>
              </a:spcBef>
              <a:spcAft>
                <a:spcPts val="0"/>
              </a:spcAft>
              <a:buClr>
                <a:srgbClr val="888888"/>
              </a:buClr>
              <a:buSzPts val="1400"/>
              <a:buNone/>
              <a:defRPr sz="1400">
                <a:solidFill>
                  <a:srgbClr val="888888"/>
                </a:solidFill>
              </a:defRPr>
            </a:lvl9pPr>
          </a:lstStyle>
          <a:p/>
        </p:txBody>
      </p:sp>
      <p:sp>
        <p:nvSpPr>
          <p:cNvPr id="30" name="Google Shape;30;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7"/>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6" name="Google Shape;36;p7"/>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7" name="Google Shape;37;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8"/>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43" name="Google Shape;43;p8"/>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44" name="Google Shape;44;p8"/>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45" name="Google Shape;45;p8"/>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46" name="Google Shape;46;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0"/>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lnSpc>
                <a:spcPct val="100000"/>
              </a:lnSpc>
              <a:spcBef>
                <a:spcPts val="640"/>
              </a:spcBef>
              <a:spcAft>
                <a:spcPts val="0"/>
              </a:spcAft>
              <a:buClr>
                <a:schemeClr val="dk1"/>
              </a:buClr>
              <a:buSzPts val="3200"/>
              <a:buChar char="•"/>
              <a:defRPr sz="3200"/>
            </a:lvl1pPr>
            <a:lvl2pPr indent="-406400" lvl="1" marL="914400" algn="l">
              <a:lnSpc>
                <a:spcPct val="100000"/>
              </a:lnSpc>
              <a:spcBef>
                <a:spcPts val="560"/>
              </a:spcBef>
              <a:spcAft>
                <a:spcPts val="0"/>
              </a:spcAft>
              <a:buClr>
                <a:schemeClr val="dk1"/>
              </a:buClr>
              <a:buSzPts val="2800"/>
              <a:buChar char="–"/>
              <a:defRPr sz="2800"/>
            </a:lvl2pPr>
            <a:lvl3pPr indent="-381000" lvl="2" marL="1371600" algn="l">
              <a:lnSpc>
                <a:spcPct val="100000"/>
              </a:lnSpc>
              <a:spcBef>
                <a:spcPts val="480"/>
              </a:spcBef>
              <a:spcAft>
                <a:spcPts val="0"/>
              </a:spcAft>
              <a:buClr>
                <a:schemeClr val="dk1"/>
              </a:buClr>
              <a:buSzPts val="2400"/>
              <a:buChar char="•"/>
              <a:defRPr sz="2400"/>
            </a:lvl3pPr>
            <a:lvl4pPr indent="-355600" lvl="3" marL="1828800" algn="l">
              <a:lnSpc>
                <a:spcPct val="100000"/>
              </a:lnSpc>
              <a:spcBef>
                <a:spcPts val="400"/>
              </a:spcBef>
              <a:spcAft>
                <a:spcPts val="0"/>
              </a:spcAft>
              <a:buClr>
                <a:schemeClr val="dk1"/>
              </a:buClr>
              <a:buSzPts val="2000"/>
              <a:buChar char="–"/>
              <a:defRPr sz="2000"/>
            </a:lvl4pPr>
            <a:lvl5pPr indent="-355600" lvl="4" marL="2286000" algn="l">
              <a:lnSpc>
                <a:spcPct val="100000"/>
              </a:lnSpc>
              <a:spcBef>
                <a:spcPts val="400"/>
              </a:spcBef>
              <a:spcAft>
                <a:spcPts val="0"/>
              </a:spcAft>
              <a:buClr>
                <a:schemeClr val="dk1"/>
              </a:buClr>
              <a:buSzPts val="2000"/>
              <a:buChar char="»"/>
              <a:defRPr sz="2000"/>
            </a:lvl5pPr>
            <a:lvl6pPr indent="-355600" lvl="5" marL="2743200" algn="l">
              <a:lnSpc>
                <a:spcPct val="100000"/>
              </a:lnSpc>
              <a:spcBef>
                <a:spcPts val="400"/>
              </a:spcBef>
              <a:spcAft>
                <a:spcPts val="0"/>
              </a:spcAft>
              <a:buClr>
                <a:schemeClr val="dk1"/>
              </a:buClr>
              <a:buSzPts val="2000"/>
              <a:buChar char="•"/>
              <a:defRPr sz="2000"/>
            </a:lvl6pPr>
            <a:lvl7pPr indent="-355600" lvl="6" marL="3200400" algn="l">
              <a:lnSpc>
                <a:spcPct val="100000"/>
              </a:lnSpc>
              <a:spcBef>
                <a:spcPts val="400"/>
              </a:spcBef>
              <a:spcAft>
                <a:spcPts val="0"/>
              </a:spcAft>
              <a:buClr>
                <a:schemeClr val="dk1"/>
              </a:buClr>
              <a:buSzPts val="2000"/>
              <a:buChar char="•"/>
              <a:defRPr sz="2000"/>
            </a:lvl7pPr>
            <a:lvl8pPr indent="-355600" lvl="7" marL="3657600" algn="l">
              <a:lnSpc>
                <a:spcPct val="100000"/>
              </a:lnSpc>
              <a:spcBef>
                <a:spcPts val="400"/>
              </a:spcBef>
              <a:spcAft>
                <a:spcPts val="0"/>
              </a:spcAft>
              <a:buClr>
                <a:schemeClr val="dk1"/>
              </a:buClr>
              <a:buSzPts val="2000"/>
              <a:buChar char="•"/>
              <a:defRPr sz="2000"/>
            </a:lvl8pPr>
            <a:lvl9pPr indent="-355600" lvl="8" marL="4114800" algn="l">
              <a:lnSpc>
                <a:spcPct val="100000"/>
              </a:lnSpc>
              <a:spcBef>
                <a:spcPts val="400"/>
              </a:spcBef>
              <a:spcAft>
                <a:spcPts val="0"/>
              </a:spcAft>
              <a:buClr>
                <a:schemeClr val="dk1"/>
              </a:buClr>
              <a:buSzPts val="2000"/>
              <a:buChar char="•"/>
              <a:defRPr sz="2000"/>
            </a:lvl9pPr>
          </a:lstStyle>
          <a:p/>
        </p:txBody>
      </p:sp>
      <p:sp>
        <p:nvSpPr>
          <p:cNvPr id="57" name="Google Shape;57;p10"/>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58" name="Google Shape;58;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1"/>
          <p:cNvSpPr/>
          <p:nvPr>
            <p:ph idx="2" type="pic"/>
          </p:nvPr>
        </p:nvSpPr>
        <p:spPr>
          <a:xfrm>
            <a:off x="1792288" y="612775"/>
            <a:ext cx="5486400" cy="4114800"/>
          </a:xfrm>
          <a:prstGeom prst="rect">
            <a:avLst/>
          </a:prstGeom>
          <a:noFill/>
          <a:ln>
            <a:noFill/>
          </a:ln>
        </p:spPr>
      </p:sp>
      <p:sp>
        <p:nvSpPr>
          <p:cNvPr id="64" name="Google Shape;64;p11"/>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65" name="Google Shape;65;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lnSpc>
                <a:spcPct val="10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7.png"/><Relationship Id="rId4" Type="http://schemas.openxmlformats.org/officeDocument/2006/relationships/image" Target="../media/image6.png"/><Relationship Id="rId11" Type="http://schemas.openxmlformats.org/officeDocument/2006/relationships/image" Target="../media/image1.jpg"/><Relationship Id="rId10" Type="http://schemas.openxmlformats.org/officeDocument/2006/relationships/image" Target="../media/image8.png"/><Relationship Id="rId12" Type="http://schemas.openxmlformats.org/officeDocument/2006/relationships/hyperlink" Target="https://lokali.lt/" TargetMode="External"/><Relationship Id="rId9"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image" Target="../media/image3.png"/><Relationship Id="rId7" Type="http://schemas.openxmlformats.org/officeDocument/2006/relationships/image" Target="../media/image9.png"/><Relationship Id="rId8"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grpSp>
        <p:nvGrpSpPr>
          <p:cNvPr id="84" name="Google Shape;84;p1"/>
          <p:cNvGrpSpPr/>
          <p:nvPr/>
        </p:nvGrpSpPr>
        <p:grpSpPr>
          <a:xfrm>
            <a:off x="0" y="-204242"/>
            <a:ext cx="3690295" cy="9680835"/>
            <a:chOff x="0" y="-66675"/>
            <a:chExt cx="1204702" cy="3160323"/>
          </a:xfrm>
        </p:grpSpPr>
        <p:sp>
          <p:nvSpPr>
            <p:cNvPr id="85" name="Google Shape;85;p1"/>
            <p:cNvSpPr/>
            <p:nvPr/>
          </p:nvSpPr>
          <p:spPr>
            <a:xfrm>
              <a:off x="0" y="0"/>
              <a:ext cx="1204702" cy="3093648"/>
            </a:xfrm>
            <a:custGeom>
              <a:rect b="b" l="l" r="r" t="t"/>
              <a:pathLst>
                <a:path extrusionOk="0" h="3093648" w="1204702">
                  <a:moveTo>
                    <a:pt x="0" y="0"/>
                  </a:moveTo>
                  <a:lnTo>
                    <a:pt x="1204702" y="0"/>
                  </a:lnTo>
                  <a:lnTo>
                    <a:pt x="1204702" y="3093648"/>
                  </a:lnTo>
                  <a:lnTo>
                    <a:pt x="0" y="3093648"/>
                  </a:lnTo>
                  <a:close/>
                </a:path>
              </a:pathLst>
            </a:custGeom>
            <a:solidFill>
              <a:srgbClr val="FF914D"/>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86" name="Google Shape;86;p1"/>
            <p:cNvSpPr txBox="1"/>
            <p:nvPr/>
          </p:nvSpPr>
          <p:spPr>
            <a:xfrm>
              <a:off x="0" y="-66675"/>
              <a:ext cx="1204702" cy="3160323"/>
            </a:xfrm>
            <a:prstGeom prst="rect">
              <a:avLst/>
            </a:prstGeom>
            <a:noFill/>
            <a:ln>
              <a:noFill/>
            </a:ln>
          </p:spPr>
          <p:txBody>
            <a:bodyPr anchorCtr="0" anchor="ctr" bIns="50800" lIns="50800" spcFirstLastPara="1" rIns="50800" wrap="square" tIns="50800">
              <a:noAutofit/>
            </a:bodyPr>
            <a:lstStyle/>
            <a:p>
              <a:pPr indent="0" lvl="0" marL="0" marR="0" rtl="0" algn="ctr">
                <a:lnSpc>
                  <a:spcPct val="155555"/>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87" name="Google Shape;87;p1"/>
          <p:cNvSpPr/>
          <p:nvPr/>
        </p:nvSpPr>
        <p:spPr>
          <a:xfrm>
            <a:off x="258723" y="1181259"/>
            <a:ext cx="533432" cy="533432"/>
          </a:xfrm>
          <a:custGeom>
            <a:rect b="b" l="l" r="r" t="t"/>
            <a:pathLst>
              <a:path extrusionOk="0" h="533432" w="533432">
                <a:moveTo>
                  <a:pt x="0" y="0"/>
                </a:moveTo>
                <a:lnTo>
                  <a:pt x="533432" y="0"/>
                </a:lnTo>
                <a:lnTo>
                  <a:pt x="533432" y="533432"/>
                </a:lnTo>
                <a:lnTo>
                  <a:pt x="0" y="533432"/>
                </a:lnTo>
                <a:lnTo>
                  <a:pt x="0" y="0"/>
                </a:lnTo>
                <a:close/>
              </a:path>
            </a:pathLst>
          </a:custGeom>
          <a:blipFill rotWithShape="1">
            <a:blip r:embed="rId3">
              <a:alphaModFix/>
            </a:blip>
            <a:stretch>
              <a:fillRect b="0" l="0" r="0"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nvGrpSpPr>
          <p:cNvPr id="88" name="Google Shape;88;p1"/>
          <p:cNvGrpSpPr/>
          <p:nvPr/>
        </p:nvGrpSpPr>
        <p:grpSpPr>
          <a:xfrm>
            <a:off x="258723" y="1586969"/>
            <a:ext cx="3192415" cy="3556372"/>
            <a:chOff x="0" y="-66675"/>
            <a:chExt cx="759862" cy="846492"/>
          </a:xfrm>
        </p:grpSpPr>
        <p:sp>
          <p:nvSpPr>
            <p:cNvPr id="89" name="Google Shape;89;p1"/>
            <p:cNvSpPr/>
            <p:nvPr/>
          </p:nvSpPr>
          <p:spPr>
            <a:xfrm>
              <a:off x="0" y="0"/>
              <a:ext cx="759862" cy="779817"/>
            </a:xfrm>
            <a:custGeom>
              <a:rect b="b" l="l" r="r" t="t"/>
              <a:pathLst>
                <a:path extrusionOk="0" h="779817" w="759862">
                  <a:moveTo>
                    <a:pt x="0" y="0"/>
                  </a:moveTo>
                  <a:lnTo>
                    <a:pt x="759862" y="0"/>
                  </a:lnTo>
                  <a:lnTo>
                    <a:pt x="759862" y="779817"/>
                  </a:lnTo>
                  <a:lnTo>
                    <a:pt x="0" y="779817"/>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90" name="Google Shape;90;p1"/>
            <p:cNvSpPr txBox="1"/>
            <p:nvPr/>
          </p:nvSpPr>
          <p:spPr>
            <a:xfrm>
              <a:off x="0" y="-66675"/>
              <a:ext cx="759862" cy="846492"/>
            </a:xfrm>
            <a:prstGeom prst="rect">
              <a:avLst/>
            </a:prstGeom>
            <a:noFill/>
            <a:ln>
              <a:noFill/>
            </a:ln>
          </p:spPr>
          <p:txBody>
            <a:bodyPr anchorCtr="0" anchor="ctr" bIns="50800" lIns="50800" spcFirstLastPara="1" rIns="50800" wrap="square" tIns="50800">
              <a:noAutofit/>
            </a:bodyPr>
            <a:lstStyle/>
            <a:p>
              <a:pPr indent="0" lvl="0" marL="0" marR="0" rtl="0" algn="ctr">
                <a:lnSpc>
                  <a:spcPct val="155555"/>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91" name="Google Shape;91;p1"/>
          <p:cNvSpPr/>
          <p:nvPr/>
        </p:nvSpPr>
        <p:spPr>
          <a:xfrm>
            <a:off x="1835364" y="9476593"/>
            <a:ext cx="2553362" cy="660352"/>
          </a:xfrm>
          <a:custGeom>
            <a:rect b="b" l="l" r="r" t="t"/>
            <a:pathLst>
              <a:path extrusionOk="0" h="660352" w="2553362">
                <a:moveTo>
                  <a:pt x="0" y="0"/>
                </a:moveTo>
                <a:lnTo>
                  <a:pt x="2553362" y="0"/>
                </a:lnTo>
                <a:lnTo>
                  <a:pt x="2553362" y="660352"/>
                </a:lnTo>
                <a:lnTo>
                  <a:pt x="0" y="660352"/>
                </a:lnTo>
                <a:lnTo>
                  <a:pt x="0" y="0"/>
                </a:lnTo>
                <a:close/>
              </a:path>
            </a:pathLst>
          </a:custGeom>
          <a:blipFill rotWithShape="1">
            <a:blip r:embed="rId4">
              <a:alphaModFix/>
            </a:blip>
            <a:stretch>
              <a:fillRect b="0" l="0" r="0"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nvGrpSpPr>
          <p:cNvPr id="92" name="Google Shape;92;p1"/>
          <p:cNvGrpSpPr/>
          <p:nvPr/>
        </p:nvGrpSpPr>
        <p:grpSpPr>
          <a:xfrm>
            <a:off x="248940" y="5683539"/>
            <a:ext cx="3192415" cy="3513856"/>
            <a:chOff x="0" y="-66675"/>
            <a:chExt cx="759862" cy="836372"/>
          </a:xfrm>
        </p:grpSpPr>
        <p:sp>
          <p:nvSpPr>
            <p:cNvPr id="93" name="Google Shape;93;p1"/>
            <p:cNvSpPr/>
            <p:nvPr/>
          </p:nvSpPr>
          <p:spPr>
            <a:xfrm>
              <a:off x="0" y="0"/>
              <a:ext cx="759862" cy="769697"/>
            </a:xfrm>
            <a:custGeom>
              <a:rect b="b" l="l" r="r" t="t"/>
              <a:pathLst>
                <a:path extrusionOk="0" h="769697" w="759862">
                  <a:moveTo>
                    <a:pt x="0" y="0"/>
                  </a:moveTo>
                  <a:lnTo>
                    <a:pt x="759862" y="0"/>
                  </a:lnTo>
                  <a:lnTo>
                    <a:pt x="759862" y="769697"/>
                  </a:lnTo>
                  <a:lnTo>
                    <a:pt x="0" y="769697"/>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94" name="Google Shape;94;p1"/>
            <p:cNvSpPr txBox="1"/>
            <p:nvPr/>
          </p:nvSpPr>
          <p:spPr>
            <a:xfrm>
              <a:off x="0" y="-66675"/>
              <a:ext cx="759862" cy="836372"/>
            </a:xfrm>
            <a:prstGeom prst="rect">
              <a:avLst/>
            </a:prstGeom>
            <a:noFill/>
            <a:ln>
              <a:noFill/>
            </a:ln>
          </p:spPr>
          <p:txBody>
            <a:bodyPr anchorCtr="0" anchor="ctr" bIns="50800" lIns="50800" spcFirstLastPara="1" rIns="50800" wrap="square" tIns="50800">
              <a:noAutofit/>
            </a:bodyPr>
            <a:lstStyle/>
            <a:p>
              <a:pPr indent="0" lvl="0" marL="0" marR="0" rtl="0" algn="ctr">
                <a:lnSpc>
                  <a:spcPct val="155555"/>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95" name="Google Shape;95;p1"/>
          <p:cNvSpPr/>
          <p:nvPr/>
        </p:nvSpPr>
        <p:spPr>
          <a:xfrm>
            <a:off x="247481" y="5343525"/>
            <a:ext cx="502411" cy="502411"/>
          </a:xfrm>
          <a:custGeom>
            <a:rect b="b" l="l" r="r" t="t"/>
            <a:pathLst>
              <a:path extrusionOk="0" h="502411" w="502411">
                <a:moveTo>
                  <a:pt x="0" y="0"/>
                </a:moveTo>
                <a:lnTo>
                  <a:pt x="502411" y="0"/>
                </a:lnTo>
                <a:lnTo>
                  <a:pt x="502411" y="502411"/>
                </a:lnTo>
                <a:lnTo>
                  <a:pt x="0" y="502411"/>
                </a:lnTo>
                <a:lnTo>
                  <a:pt x="0" y="0"/>
                </a:lnTo>
                <a:close/>
              </a:path>
            </a:pathLst>
          </a:custGeom>
          <a:blipFill rotWithShape="1">
            <a:blip r:embed="rId5">
              <a:alphaModFix/>
            </a:blip>
            <a:stretch>
              <a:fillRect b="0" l="0" r="0"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nvGrpSpPr>
          <p:cNvPr id="96" name="Google Shape;96;p1"/>
          <p:cNvGrpSpPr/>
          <p:nvPr/>
        </p:nvGrpSpPr>
        <p:grpSpPr>
          <a:xfrm>
            <a:off x="3680511" y="4461985"/>
            <a:ext cx="15559624" cy="790227"/>
            <a:chOff x="0" y="-57150"/>
            <a:chExt cx="2104545" cy="106883"/>
          </a:xfrm>
        </p:grpSpPr>
        <p:sp>
          <p:nvSpPr>
            <p:cNvPr id="97" name="Google Shape;97;p1"/>
            <p:cNvSpPr/>
            <p:nvPr/>
          </p:nvSpPr>
          <p:spPr>
            <a:xfrm>
              <a:off x="0" y="0"/>
              <a:ext cx="2104545" cy="49733"/>
            </a:xfrm>
            <a:custGeom>
              <a:rect b="b" l="l" r="r" t="t"/>
              <a:pathLst>
                <a:path extrusionOk="0" h="49733" w="2104545">
                  <a:moveTo>
                    <a:pt x="0" y="0"/>
                  </a:moveTo>
                  <a:lnTo>
                    <a:pt x="2104545" y="0"/>
                  </a:lnTo>
                  <a:lnTo>
                    <a:pt x="2104545" y="49733"/>
                  </a:lnTo>
                  <a:lnTo>
                    <a:pt x="0" y="49733"/>
                  </a:lnTo>
                  <a:close/>
                </a:path>
              </a:pathLst>
            </a:custGeom>
            <a:gradFill>
              <a:gsLst>
                <a:gs pos="0">
                  <a:srgbClr val="5DE0E6"/>
                </a:gs>
                <a:gs pos="100000">
                  <a:srgbClr val="004AAD"/>
                </a:gs>
              </a:gsLst>
              <a:lin ang="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98" name="Google Shape;98;p1"/>
            <p:cNvSpPr txBox="1"/>
            <p:nvPr/>
          </p:nvSpPr>
          <p:spPr>
            <a:xfrm>
              <a:off x="0" y="-57150"/>
              <a:ext cx="2104545" cy="10688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99" name="Google Shape;99;p1"/>
          <p:cNvSpPr/>
          <p:nvPr/>
        </p:nvSpPr>
        <p:spPr>
          <a:xfrm>
            <a:off x="3690295" y="7171441"/>
            <a:ext cx="15874016" cy="79370"/>
          </a:xfrm>
          <a:custGeom>
            <a:rect b="b" l="l" r="r" t="t"/>
            <a:pathLst>
              <a:path extrusionOk="0" h="79370" w="15874016">
                <a:moveTo>
                  <a:pt x="0" y="0"/>
                </a:moveTo>
                <a:lnTo>
                  <a:pt x="15874016" y="0"/>
                </a:lnTo>
                <a:lnTo>
                  <a:pt x="15874016" y="79370"/>
                </a:lnTo>
                <a:lnTo>
                  <a:pt x="0" y="79370"/>
                </a:lnTo>
                <a:lnTo>
                  <a:pt x="0" y="0"/>
                </a:lnTo>
                <a:close/>
              </a:path>
            </a:pathLst>
          </a:custGeom>
          <a:blipFill rotWithShape="1">
            <a:blip r:embed="rId6">
              <a:alphaModFix/>
            </a:blip>
            <a:stretch>
              <a:fillRect b="0" l="0" r="0"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00" name="Google Shape;100;p1"/>
          <p:cNvSpPr/>
          <p:nvPr/>
        </p:nvSpPr>
        <p:spPr>
          <a:xfrm>
            <a:off x="3690295" y="9394672"/>
            <a:ext cx="15874016" cy="79370"/>
          </a:xfrm>
          <a:custGeom>
            <a:rect b="b" l="l" r="r" t="t"/>
            <a:pathLst>
              <a:path extrusionOk="0" h="79370" w="15874016">
                <a:moveTo>
                  <a:pt x="0" y="0"/>
                </a:moveTo>
                <a:lnTo>
                  <a:pt x="15874016" y="0"/>
                </a:lnTo>
                <a:lnTo>
                  <a:pt x="15874016" y="79370"/>
                </a:lnTo>
                <a:lnTo>
                  <a:pt x="0" y="79370"/>
                </a:lnTo>
                <a:lnTo>
                  <a:pt x="0" y="0"/>
                </a:lnTo>
                <a:close/>
              </a:path>
            </a:pathLst>
          </a:custGeom>
          <a:blipFill rotWithShape="1">
            <a:blip r:embed="rId6">
              <a:alphaModFix/>
            </a:blip>
            <a:stretch>
              <a:fillRect b="0" l="0" r="0"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nvGrpSpPr>
          <p:cNvPr id="101" name="Google Shape;101;p1"/>
          <p:cNvGrpSpPr/>
          <p:nvPr/>
        </p:nvGrpSpPr>
        <p:grpSpPr>
          <a:xfrm>
            <a:off x="3680511" y="2202742"/>
            <a:ext cx="15559624" cy="790227"/>
            <a:chOff x="0" y="-57150"/>
            <a:chExt cx="2104545" cy="106883"/>
          </a:xfrm>
        </p:grpSpPr>
        <p:sp>
          <p:nvSpPr>
            <p:cNvPr id="102" name="Google Shape;102;p1"/>
            <p:cNvSpPr/>
            <p:nvPr/>
          </p:nvSpPr>
          <p:spPr>
            <a:xfrm>
              <a:off x="0" y="0"/>
              <a:ext cx="2104545" cy="49733"/>
            </a:xfrm>
            <a:custGeom>
              <a:rect b="b" l="l" r="r" t="t"/>
              <a:pathLst>
                <a:path extrusionOk="0" h="49733" w="2104545">
                  <a:moveTo>
                    <a:pt x="0" y="0"/>
                  </a:moveTo>
                  <a:lnTo>
                    <a:pt x="2104545" y="0"/>
                  </a:lnTo>
                  <a:lnTo>
                    <a:pt x="2104545" y="49733"/>
                  </a:lnTo>
                  <a:lnTo>
                    <a:pt x="0" y="49733"/>
                  </a:lnTo>
                  <a:close/>
                </a:path>
              </a:pathLst>
            </a:custGeom>
            <a:gradFill>
              <a:gsLst>
                <a:gs pos="0">
                  <a:srgbClr val="5DE0E6"/>
                </a:gs>
                <a:gs pos="100000">
                  <a:srgbClr val="004AAD"/>
                </a:gs>
              </a:gsLst>
              <a:lin ang="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03" name="Google Shape;103;p1"/>
            <p:cNvSpPr txBox="1"/>
            <p:nvPr/>
          </p:nvSpPr>
          <p:spPr>
            <a:xfrm>
              <a:off x="0" y="-57150"/>
              <a:ext cx="2104545" cy="10688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grpSp>
        <p:nvGrpSpPr>
          <p:cNvPr id="104" name="Google Shape;104;p1"/>
          <p:cNvGrpSpPr/>
          <p:nvPr/>
        </p:nvGrpSpPr>
        <p:grpSpPr>
          <a:xfrm>
            <a:off x="3680511" y="-416451"/>
            <a:ext cx="15559624" cy="790227"/>
            <a:chOff x="0" y="-57150"/>
            <a:chExt cx="2104545" cy="106883"/>
          </a:xfrm>
        </p:grpSpPr>
        <p:sp>
          <p:nvSpPr>
            <p:cNvPr id="105" name="Google Shape;105;p1"/>
            <p:cNvSpPr/>
            <p:nvPr/>
          </p:nvSpPr>
          <p:spPr>
            <a:xfrm>
              <a:off x="0" y="0"/>
              <a:ext cx="2104545" cy="49733"/>
            </a:xfrm>
            <a:custGeom>
              <a:rect b="b" l="l" r="r" t="t"/>
              <a:pathLst>
                <a:path extrusionOk="0" h="49733" w="2104545">
                  <a:moveTo>
                    <a:pt x="0" y="0"/>
                  </a:moveTo>
                  <a:lnTo>
                    <a:pt x="2104545" y="0"/>
                  </a:lnTo>
                  <a:lnTo>
                    <a:pt x="2104545" y="49733"/>
                  </a:lnTo>
                  <a:lnTo>
                    <a:pt x="0" y="49733"/>
                  </a:lnTo>
                  <a:close/>
                </a:path>
              </a:pathLst>
            </a:custGeom>
            <a:gradFill>
              <a:gsLst>
                <a:gs pos="0">
                  <a:srgbClr val="5DE0E6"/>
                </a:gs>
                <a:gs pos="100000">
                  <a:srgbClr val="004AAD"/>
                </a:gs>
              </a:gsLst>
              <a:lin ang="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06" name="Google Shape;106;p1"/>
            <p:cNvSpPr txBox="1"/>
            <p:nvPr/>
          </p:nvSpPr>
          <p:spPr>
            <a:xfrm>
              <a:off x="0" y="-57150"/>
              <a:ext cx="2104545" cy="106883"/>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107" name="Google Shape;107;p1"/>
          <p:cNvSpPr/>
          <p:nvPr/>
        </p:nvSpPr>
        <p:spPr>
          <a:xfrm>
            <a:off x="8274046" y="54603"/>
            <a:ext cx="355047" cy="285369"/>
          </a:xfrm>
          <a:custGeom>
            <a:rect b="b" l="l" r="r" t="t"/>
            <a:pathLst>
              <a:path extrusionOk="0" h="285369" w="355047">
                <a:moveTo>
                  <a:pt x="0" y="0"/>
                </a:moveTo>
                <a:lnTo>
                  <a:pt x="355047" y="0"/>
                </a:lnTo>
                <a:lnTo>
                  <a:pt x="355047" y="285369"/>
                </a:lnTo>
                <a:lnTo>
                  <a:pt x="0" y="285369"/>
                </a:lnTo>
                <a:lnTo>
                  <a:pt x="0" y="0"/>
                </a:lnTo>
                <a:close/>
              </a:path>
            </a:pathLst>
          </a:custGeom>
          <a:blipFill rotWithShape="1">
            <a:blip r:embed="rId7">
              <a:alphaModFix/>
            </a:blip>
            <a:stretch>
              <a:fillRect b="0" l="0" r="0"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08" name="Google Shape;108;p1"/>
          <p:cNvSpPr/>
          <p:nvPr/>
        </p:nvSpPr>
        <p:spPr>
          <a:xfrm>
            <a:off x="8340379" y="4918275"/>
            <a:ext cx="288714" cy="288714"/>
          </a:xfrm>
          <a:custGeom>
            <a:rect b="b" l="l" r="r" t="t"/>
            <a:pathLst>
              <a:path extrusionOk="0" h="288714" w="288714">
                <a:moveTo>
                  <a:pt x="0" y="0"/>
                </a:moveTo>
                <a:lnTo>
                  <a:pt x="288714" y="0"/>
                </a:lnTo>
                <a:lnTo>
                  <a:pt x="288714" y="288714"/>
                </a:lnTo>
                <a:lnTo>
                  <a:pt x="0" y="288714"/>
                </a:lnTo>
                <a:lnTo>
                  <a:pt x="0" y="0"/>
                </a:lnTo>
                <a:close/>
              </a:path>
            </a:pathLst>
          </a:custGeom>
          <a:blipFill rotWithShape="1">
            <a:blip r:embed="rId8">
              <a:alphaModFix/>
            </a:blip>
            <a:stretch>
              <a:fillRect b="0" l="0" r="0"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09" name="Google Shape;109;p1"/>
          <p:cNvSpPr/>
          <p:nvPr/>
        </p:nvSpPr>
        <p:spPr>
          <a:xfrm>
            <a:off x="6535056" y="2645120"/>
            <a:ext cx="324873" cy="324873"/>
          </a:xfrm>
          <a:custGeom>
            <a:rect b="b" l="l" r="r" t="t"/>
            <a:pathLst>
              <a:path extrusionOk="0" h="324873" w="324873">
                <a:moveTo>
                  <a:pt x="0" y="0"/>
                </a:moveTo>
                <a:lnTo>
                  <a:pt x="324873" y="0"/>
                </a:lnTo>
                <a:lnTo>
                  <a:pt x="324873" y="324872"/>
                </a:lnTo>
                <a:lnTo>
                  <a:pt x="0" y="324872"/>
                </a:lnTo>
                <a:lnTo>
                  <a:pt x="0" y="0"/>
                </a:lnTo>
                <a:close/>
              </a:path>
            </a:pathLst>
          </a:custGeom>
          <a:blipFill rotWithShape="1">
            <a:blip r:embed="rId9">
              <a:alphaModFix/>
            </a:blip>
            <a:stretch>
              <a:fillRect b="0" l="0" r="0"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10" name="Google Shape;110;p1"/>
          <p:cNvSpPr txBox="1"/>
          <p:nvPr/>
        </p:nvSpPr>
        <p:spPr>
          <a:xfrm>
            <a:off x="3842695" y="7515793"/>
            <a:ext cx="6109927" cy="1329659"/>
          </a:xfrm>
          <a:prstGeom prst="rect">
            <a:avLst/>
          </a:prstGeom>
          <a:noFill/>
          <a:ln>
            <a:noFill/>
          </a:ln>
        </p:spPr>
        <p:txBody>
          <a:bodyPr anchorCtr="0" anchor="t" bIns="0" lIns="0" spcFirstLastPara="1" rIns="0" wrap="square" tIns="0">
            <a:spAutoFit/>
          </a:bodyPr>
          <a:lstStyle/>
          <a:p>
            <a:pPr indent="0" lvl="0" marL="0" marR="0" rtl="0" algn="l">
              <a:lnSpc>
                <a:spcPct val="140026"/>
              </a:lnSpc>
              <a:spcBef>
                <a:spcPts val="0"/>
              </a:spcBef>
              <a:spcAft>
                <a:spcPts val="0"/>
              </a:spcAft>
              <a:buClr>
                <a:srgbClr val="000000"/>
              </a:buClr>
              <a:buSzPts val="1524"/>
              <a:buFont typeface="Arial"/>
              <a:buNone/>
            </a:pPr>
            <a:r>
              <a:rPr b="0" i="0" lang="en-US" sz="1524" u="none" cap="none" strike="noStrike">
                <a:solidFill>
                  <a:srgbClr val="000000"/>
                </a:solidFill>
                <a:latin typeface="Open Sans"/>
                <a:ea typeface="Open Sans"/>
                <a:cs typeface="Open Sans"/>
                <a:sym typeface="Open Sans"/>
              </a:rPr>
              <a:t>Possible factors to be included:</a:t>
            </a:r>
            <a:endParaRPr b="0" i="0" sz="1400" u="none" cap="none" strike="noStrike">
              <a:solidFill>
                <a:srgbClr val="000000"/>
              </a:solidFill>
              <a:latin typeface="Arial"/>
              <a:ea typeface="Arial"/>
              <a:cs typeface="Arial"/>
              <a:sym typeface="Arial"/>
            </a:endParaRPr>
          </a:p>
          <a:p>
            <a:pPr indent="0" lvl="0" marL="0" marR="0" rtl="0" algn="l">
              <a:lnSpc>
                <a:spcPct val="140026"/>
              </a:lnSpc>
              <a:spcBef>
                <a:spcPts val="0"/>
              </a:spcBef>
              <a:spcAft>
                <a:spcPts val="0"/>
              </a:spcAft>
              <a:buClr>
                <a:srgbClr val="000000"/>
              </a:buClr>
              <a:buSzPts val="1524"/>
              <a:buFont typeface="Arial"/>
              <a:buNone/>
            </a:pPr>
            <a:r>
              <a:rPr b="0" i="0" lang="en-US" sz="1524" u="none" cap="none" strike="noStrike">
                <a:solidFill>
                  <a:srgbClr val="000000"/>
                </a:solidFill>
                <a:latin typeface="Open Sans"/>
                <a:ea typeface="Open Sans"/>
                <a:cs typeface="Open Sans"/>
                <a:sym typeface="Open Sans"/>
              </a:rPr>
              <a:t>Problem identification: Difficulties and challenges.</a:t>
            </a:r>
            <a:endParaRPr b="0" i="0" sz="1400" u="none" cap="none" strike="noStrike">
              <a:solidFill>
                <a:srgbClr val="000000"/>
              </a:solidFill>
              <a:latin typeface="Arial"/>
              <a:ea typeface="Arial"/>
              <a:cs typeface="Arial"/>
              <a:sym typeface="Arial"/>
            </a:endParaRPr>
          </a:p>
          <a:p>
            <a:pPr indent="0" lvl="0" marL="0" marR="0" rtl="0" algn="l">
              <a:lnSpc>
                <a:spcPct val="140026"/>
              </a:lnSpc>
              <a:spcBef>
                <a:spcPts val="0"/>
              </a:spcBef>
              <a:spcAft>
                <a:spcPts val="0"/>
              </a:spcAft>
              <a:buClr>
                <a:srgbClr val="000000"/>
              </a:buClr>
              <a:buSzPts val="1524"/>
              <a:buFont typeface="Arial"/>
              <a:buNone/>
            </a:pPr>
            <a:r>
              <a:t/>
            </a:r>
            <a:endParaRPr b="0" i="0" sz="1524" u="none" cap="none" strike="noStrike">
              <a:solidFill>
                <a:srgbClr val="000000"/>
              </a:solidFill>
              <a:latin typeface="Open Sans"/>
              <a:ea typeface="Open Sans"/>
              <a:cs typeface="Open Sans"/>
              <a:sym typeface="Open Sans"/>
            </a:endParaRPr>
          </a:p>
          <a:p>
            <a:pPr indent="0" lvl="0" marL="0" marR="0" rtl="0" algn="l">
              <a:lnSpc>
                <a:spcPct val="140026"/>
              </a:lnSpc>
              <a:spcBef>
                <a:spcPts val="0"/>
              </a:spcBef>
              <a:spcAft>
                <a:spcPts val="0"/>
              </a:spcAft>
              <a:buClr>
                <a:srgbClr val="000000"/>
              </a:buClr>
              <a:buSzPts val="1524"/>
              <a:buFont typeface="Arial"/>
              <a:buNone/>
            </a:pPr>
            <a:r>
              <a:rPr b="0" i="0" lang="en-US" sz="1524" u="none" cap="none" strike="noStrike">
                <a:solidFill>
                  <a:srgbClr val="000000"/>
                </a:solidFill>
                <a:latin typeface="Open Sans"/>
                <a:ea typeface="Open Sans"/>
                <a:cs typeface="Open Sans"/>
                <a:sym typeface="Open Sans"/>
              </a:rPr>
              <a:t>Digital tools</a:t>
            </a:r>
            <a:endParaRPr b="0" i="0" sz="1400" u="none" cap="none" strike="noStrike">
              <a:solidFill>
                <a:srgbClr val="000000"/>
              </a:solidFill>
              <a:latin typeface="Arial"/>
              <a:ea typeface="Arial"/>
              <a:cs typeface="Arial"/>
              <a:sym typeface="Arial"/>
            </a:endParaRPr>
          </a:p>
          <a:p>
            <a:pPr indent="0" lvl="0" marL="0" marR="0" rtl="0" algn="l">
              <a:lnSpc>
                <a:spcPct val="140026"/>
              </a:lnSpc>
              <a:spcBef>
                <a:spcPts val="0"/>
              </a:spcBef>
              <a:spcAft>
                <a:spcPts val="0"/>
              </a:spcAft>
              <a:buClr>
                <a:srgbClr val="000000"/>
              </a:buClr>
              <a:buSzPts val="1524"/>
              <a:buFont typeface="Arial"/>
              <a:buNone/>
            </a:pPr>
            <a:r>
              <a:rPr b="0" i="0" lang="en-US" sz="1524" u="none" cap="none" strike="noStrike">
                <a:solidFill>
                  <a:srgbClr val="000000"/>
                </a:solidFill>
                <a:latin typeface="Open Sans"/>
                <a:ea typeface="Open Sans"/>
                <a:cs typeface="Open Sans"/>
                <a:sym typeface="Open Sans"/>
              </a:rPr>
              <a:t>Key results</a:t>
            </a:r>
            <a:endParaRPr b="0" i="0" sz="1400" u="none" cap="none" strike="noStrike">
              <a:solidFill>
                <a:srgbClr val="000000"/>
              </a:solidFill>
              <a:latin typeface="Arial"/>
              <a:ea typeface="Arial"/>
              <a:cs typeface="Arial"/>
              <a:sym typeface="Arial"/>
            </a:endParaRPr>
          </a:p>
        </p:txBody>
      </p:sp>
      <p:sp>
        <p:nvSpPr>
          <p:cNvPr id="111" name="Google Shape;111;p1"/>
          <p:cNvSpPr/>
          <p:nvPr/>
        </p:nvSpPr>
        <p:spPr>
          <a:xfrm rot="-5400000">
            <a:off x="9287196" y="8277394"/>
            <a:ext cx="2225587" cy="79370"/>
          </a:xfrm>
          <a:custGeom>
            <a:rect b="b" l="l" r="r" t="t"/>
            <a:pathLst>
              <a:path extrusionOk="0" h="79370" w="2225587">
                <a:moveTo>
                  <a:pt x="0" y="0"/>
                </a:moveTo>
                <a:lnTo>
                  <a:pt x="2225587" y="0"/>
                </a:lnTo>
                <a:lnTo>
                  <a:pt x="2225587" y="79370"/>
                </a:lnTo>
                <a:lnTo>
                  <a:pt x="0" y="79370"/>
                </a:lnTo>
                <a:lnTo>
                  <a:pt x="0" y="0"/>
                </a:lnTo>
                <a:close/>
              </a:path>
            </a:pathLst>
          </a:custGeom>
          <a:blipFill rotWithShape="1">
            <a:blip r:embed="rId6">
              <a:alphaModFix/>
            </a:blip>
            <a:stretch>
              <a:fillRect b="0" l="-415711" r="-197454"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12" name="Google Shape;112;p1"/>
          <p:cNvSpPr/>
          <p:nvPr/>
        </p:nvSpPr>
        <p:spPr>
          <a:xfrm>
            <a:off x="325719" y="5420177"/>
            <a:ext cx="345934" cy="349108"/>
          </a:xfrm>
          <a:custGeom>
            <a:rect b="b" l="l" r="r" t="t"/>
            <a:pathLst>
              <a:path extrusionOk="0" h="349108" w="345934">
                <a:moveTo>
                  <a:pt x="0" y="0"/>
                </a:moveTo>
                <a:lnTo>
                  <a:pt x="345934" y="0"/>
                </a:lnTo>
                <a:lnTo>
                  <a:pt x="345934" y="349107"/>
                </a:lnTo>
                <a:lnTo>
                  <a:pt x="0" y="349107"/>
                </a:lnTo>
                <a:lnTo>
                  <a:pt x="0" y="0"/>
                </a:lnTo>
                <a:close/>
              </a:path>
            </a:pathLst>
          </a:custGeom>
          <a:blipFill rotWithShape="1">
            <a:blip r:embed="rId10">
              <a:alphaModFix/>
            </a:blip>
            <a:stretch>
              <a:fillRect b="0" l="0" r="0"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13" name="Google Shape;113;p1"/>
          <p:cNvSpPr txBox="1"/>
          <p:nvPr/>
        </p:nvSpPr>
        <p:spPr>
          <a:xfrm>
            <a:off x="6281326" y="2616545"/>
            <a:ext cx="8130033" cy="305823"/>
          </a:xfrm>
          <a:prstGeom prst="rect">
            <a:avLst/>
          </a:prstGeom>
          <a:noFill/>
          <a:ln>
            <a:noFill/>
          </a:ln>
        </p:spPr>
        <p:txBody>
          <a:bodyPr anchorCtr="0" anchor="t" bIns="0" lIns="0" spcFirstLastPara="1" rIns="0" wrap="square" tIns="0">
            <a:spAutoFit/>
          </a:bodyPr>
          <a:lstStyle/>
          <a:p>
            <a:pPr indent="0" lvl="0" marL="0" marR="0" rtl="0" algn="ctr">
              <a:lnSpc>
                <a:spcPct val="140021"/>
              </a:lnSpc>
              <a:spcBef>
                <a:spcPts val="0"/>
              </a:spcBef>
              <a:spcAft>
                <a:spcPts val="0"/>
              </a:spcAft>
              <a:buClr>
                <a:srgbClr val="000000"/>
              </a:buClr>
              <a:buSzPts val="1834"/>
              <a:buFont typeface="Arial"/>
              <a:buNone/>
            </a:pPr>
            <a:r>
              <a:rPr b="1" i="0" lang="en-US" sz="1834" u="none" cap="none" strike="noStrike">
                <a:solidFill>
                  <a:srgbClr val="FFFFFF"/>
                </a:solidFill>
                <a:latin typeface="Open Sans"/>
                <a:ea typeface="Open Sans"/>
                <a:cs typeface="Open Sans"/>
                <a:sym typeface="Open Sans"/>
              </a:rPr>
              <a:t>CORE BUSINESS: (Sustainable Developmet Goal APPLIED???)</a:t>
            </a:r>
            <a:endParaRPr b="0" i="0" sz="1400" u="none" cap="none" strike="noStrike">
              <a:solidFill>
                <a:srgbClr val="000000"/>
              </a:solidFill>
              <a:latin typeface="Arial"/>
              <a:ea typeface="Arial"/>
              <a:cs typeface="Arial"/>
              <a:sym typeface="Arial"/>
            </a:endParaRPr>
          </a:p>
        </p:txBody>
      </p:sp>
      <p:sp>
        <p:nvSpPr>
          <p:cNvPr id="114" name="Google Shape;114;p1"/>
          <p:cNvSpPr txBox="1"/>
          <p:nvPr/>
        </p:nvSpPr>
        <p:spPr>
          <a:xfrm>
            <a:off x="248940" y="301872"/>
            <a:ext cx="3431700" cy="726900"/>
          </a:xfrm>
          <a:prstGeom prst="rect">
            <a:avLst/>
          </a:prstGeom>
          <a:noFill/>
          <a:ln>
            <a:noFill/>
          </a:ln>
        </p:spPr>
        <p:txBody>
          <a:bodyPr anchorCtr="0" anchor="t" bIns="0" lIns="0" spcFirstLastPara="1" rIns="0" wrap="square" tIns="0">
            <a:spAutoFit/>
          </a:bodyPr>
          <a:lstStyle/>
          <a:p>
            <a:pPr indent="0" lvl="0" marL="0" marR="0" rtl="0" algn="l">
              <a:lnSpc>
                <a:spcPct val="140018"/>
              </a:lnSpc>
              <a:spcBef>
                <a:spcPts val="0"/>
              </a:spcBef>
              <a:spcAft>
                <a:spcPts val="0"/>
              </a:spcAft>
              <a:buClr>
                <a:srgbClr val="000000"/>
              </a:buClr>
              <a:buSzPts val="2134"/>
              <a:buFont typeface="Arial"/>
              <a:buNone/>
            </a:pPr>
            <a:r>
              <a:rPr b="1" i="0" lang="en-US" sz="2134" u="sng" cap="none" strike="noStrike">
                <a:solidFill>
                  <a:srgbClr val="FFFFFF"/>
                </a:solidFill>
                <a:latin typeface="Open Sans"/>
                <a:ea typeface="Open Sans"/>
                <a:cs typeface="Open Sans"/>
                <a:sym typeface="Open Sans"/>
              </a:rPr>
              <a:t>Community-led enterprises: CASE STUDY</a:t>
            </a:r>
            <a:endParaRPr b="0" i="0" sz="1400" u="none" cap="none" strike="noStrike">
              <a:solidFill>
                <a:srgbClr val="000000"/>
              </a:solidFill>
              <a:latin typeface="Arial"/>
              <a:ea typeface="Arial"/>
              <a:cs typeface="Arial"/>
              <a:sym typeface="Arial"/>
            </a:endParaRPr>
          </a:p>
        </p:txBody>
      </p:sp>
      <p:sp>
        <p:nvSpPr>
          <p:cNvPr id="115" name="Google Shape;115;p1"/>
          <p:cNvSpPr txBox="1"/>
          <p:nvPr/>
        </p:nvSpPr>
        <p:spPr>
          <a:xfrm>
            <a:off x="900909" y="1290944"/>
            <a:ext cx="1705190" cy="289575"/>
          </a:xfrm>
          <a:prstGeom prst="rect">
            <a:avLst/>
          </a:prstGeom>
          <a:noFill/>
          <a:ln>
            <a:noFill/>
          </a:ln>
        </p:spPr>
        <p:txBody>
          <a:bodyPr anchorCtr="0" anchor="t" bIns="0" lIns="0" spcFirstLastPara="1" rIns="0" wrap="square" tIns="0">
            <a:spAutoFit/>
          </a:bodyPr>
          <a:lstStyle/>
          <a:p>
            <a:pPr indent="0" lvl="0" marL="0" marR="0" rtl="0" algn="l">
              <a:lnSpc>
                <a:spcPct val="140023"/>
              </a:lnSpc>
              <a:spcBef>
                <a:spcPts val="0"/>
              </a:spcBef>
              <a:spcAft>
                <a:spcPts val="0"/>
              </a:spcAft>
              <a:buClr>
                <a:srgbClr val="000000"/>
              </a:buClr>
              <a:buSzPts val="1724"/>
              <a:buFont typeface="Arial"/>
              <a:buNone/>
            </a:pPr>
            <a:r>
              <a:rPr b="1" i="0" lang="en-US" sz="1724" u="none" cap="none" strike="noStrike">
                <a:solidFill>
                  <a:srgbClr val="FFFFFF"/>
                </a:solidFill>
                <a:latin typeface="Open Sans"/>
                <a:ea typeface="Open Sans"/>
                <a:cs typeface="Open Sans"/>
                <a:sym typeface="Open Sans"/>
              </a:rPr>
              <a:t>Company Info:</a:t>
            </a:r>
            <a:endParaRPr b="0" i="0" sz="1400" u="none" cap="none" strike="noStrike">
              <a:solidFill>
                <a:srgbClr val="000000"/>
              </a:solidFill>
              <a:latin typeface="Arial"/>
              <a:ea typeface="Arial"/>
              <a:cs typeface="Arial"/>
              <a:sym typeface="Arial"/>
            </a:endParaRPr>
          </a:p>
        </p:txBody>
      </p:sp>
      <p:sp>
        <p:nvSpPr>
          <p:cNvPr id="116" name="Google Shape;116;p1"/>
          <p:cNvSpPr txBox="1"/>
          <p:nvPr/>
        </p:nvSpPr>
        <p:spPr>
          <a:xfrm>
            <a:off x="4577703" y="9593719"/>
            <a:ext cx="12790800" cy="479400"/>
          </a:xfrm>
          <a:prstGeom prst="rect">
            <a:avLst/>
          </a:prstGeom>
          <a:noFill/>
          <a:ln>
            <a:noFill/>
          </a:ln>
        </p:spPr>
        <p:txBody>
          <a:bodyPr anchorCtr="0" anchor="t" bIns="0" lIns="0" spcFirstLastPara="1" rIns="0" wrap="square" tIns="0">
            <a:spAutoFit/>
          </a:bodyPr>
          <a:lstStyle/>
          <a:p>
            <a:pPr indent="0" lvl="0" marL="0" marR="0" rtl="0" algn="l">
              <a:lnSpc>
                <a:spcPct val="122428"/>
              </a:lnSpc>
              <a:spcBef>
                <a:spcPts val="0"/>
              </a:spcBef>
              <a:spcAft>
                <a:spcPts val="0"/>
              </a:spcAft>
              <a:buClr>
                <a:srgbClr val="000000"/>
              </a:buClr>
              <a:buSzPts val="1400"/>
              <a:buFont typeface="Arial"/>
              <a:buNone/>
            </a:pPr>
            <a:r>
              <a:rPr b="0" i="0" lang="en-US" sz="1400" u="none" cap="none" strike="noStrike">
                <a:solidFill>
                  <a:schemeClr val="dk1"/>
                </a:solidFill>
                <a:latin typeface="Calibri"/>
                <a:ea typeface="Calibri"/>
                <a:cs typeface="Calibri"/>
                <a:sym typeface="Calibri"/>
              </a:rPr>
              <a:t>This project has been cofunded with support from the European Commission. This publication [communication] reflects the views only of the author, and the Commission cannot be held responsible for any use which may be made of the information contained therein. 2023-1-ES01-KA220-HED-000161343</a:t>
            </a:r>
            <a:endParaRPr b="0" i="0" sz="1224" u="none" cap="none" strike="noStrike">
              <a:solidFill>
                <a:srgbClr val="000000"/>
              </a:solidFill>
              <a:latin typeface="Open Sans"/>
              <a:ea typeface="Open Sans"/>
              <a:cs typeface="Open Sans"/>
              <a:sym typeface="Open Sans"/>
            </a:endParaRPr>
          </a:p>
        </p:txBody>
      </p:sp>
      <p:sp>
        <p:nvSpPr>
          <p:cNvPr id="117" name="Google Shape;117;p1"/>
          <p:cNvSpPr txBox="1"/>
          <p:nvPr/>
        </p:nvSpPr>
        <p:spPr>
          <a:xfrm>
            <a:off x="792155" y="5283256"/>
            <a:ext cx="2423030" cy="594375"/>
          </a:xfrm>
          <a:prstGeom prst="rect">
            <a:avLst/>
          </a:prstGeom>
          <a:noFill/>
          <a:ln>
            <a:noFill/>
          </a:ln>
        </p:spPr>
        <p:txBody>
          <a:bodyPr anchorCtr="0" anchor="t" bIns="0" lIns="0" spcFirstLastPara="1" rIns="0" wrap="square" tIns="0">
            <a:spAutoFit/>
          </a:bodyPr>
          <a:lstStyle/>
          <a:p>
            <a:pPr indent="0" lvl="0" marL="0" marR="0" rtl="0" algn="l">
              <a:lnSpc>
                <a:spcPct val="140023"/>
              </a:lnSpc>
              <a:spcBef>
                <a:spcPts val="0"/>
              </a:spcBef>
              <a:spcAft>
                <a:spcPts val="0"/>
              </a:spcAft>
              <a:buClr>
                <a:srgbClr val="000000"/>
              </a:buClr>
              <a:buSzPts val="1724"/>
              <a:buFont typeface="Arial"/>
              <a:buNone/>
            </a:pPr>
            <a:r>
              <a:rPr b="1" i="0" lang="en-US" sz="1724" u="none" cap="none" strike="noStrike">
                <a:solidFill>
                  <a:srgbClr val="FFFFFF"/>
                </a:solidFill>
                <a:latin typeface="Open Sans"/>
                <a:ea typeface="Open Sans"/>
                <a:cs typeface="Open Sans"/>
                <a:sym typeface="Open Sans"/>
              </a:rPr>
              <a:t>Community-led Innovation</a:t>
            </a:r>
            <a:endParaRPr b="0" i="0" sz="1400" u="none" cap="none" strike="noStrike">
              <a:solidFill>
                <a:srgbClr val="000000"/>
              </a:solidFill>
              <a:latin typeface="Arial"/>
              <a:ea typeface="Arial"/>
              <a:cs typeface="Arial"/>
              <a:sym typeface="Arial"/>
            </a:endParaRPr>
          </a:p>
        </p:txBody>
      </p:sp>
      <p:sp>
        <p:nvSpPr>
          <p:cNvPr id="118" name="Google Shape;118;p1"/>
          <p:cNvSpPr txBox="1"/>
          <p:nvPr/>
        </p:nvSpPr>
        <p:spPr>
          <a:xfrm>
            <a:off x="425717" y="6173211"/>
            <a:ext cx="2686328" cy="523255"/>
          </a:xfrm>
          <a:prstGeom prst="rect">
            <a:avLst/>
          </a:prstGeom>
          <a:noFill/>
          <a:ln>
            <a:noFill/>
          </a:ln>
        </p:spPr>
        <p:txBody>
          <a:bodyPr anchorCtr="0" anchor="t" bIns="0" lIns="0" spcFirstLastPara="1" rIns="0" wrap="square" tIns="0">
            <a:spAutoFit/>
          </a:bodyPr>
          <a:lstStyle/>
          <a:p>
            <a:pPr indent="0" lvl="0" marL="0" marR="0" rtl="0" algn="l">
              <a:lnSpc>
                <a:spcPct val="140026"/>
              </a:lnSpc>
              <a:spcBef>
                <a:spcPts val="0"/>
              </a:spcBef>
              <a:spcAft>
                <a:spcPts val="0"/>
              </a:spcAft>
              <a:buClr>
                <a:srgbClr val="000000"/>
              </a:buClr>
              <a:buSzPts val="1524"/>
              <a:buFont typeface="Arial"/>
              <a:buNone/>
            </a:pPr>
            <a:r>
              <a:rPr b="0" i="0" lang="en-US" sz="1524" u="none" cap="none" strike="noStrike">
                <a:solidFill>
                  <a:srgbClr val="000000"/>
                </a:solidFill>
                <a:latin typeface="Open Sans"/>
                <a:ea typeface="Open Sans"/>
                <a:cs typeface="Open Sans"/>
                <a:sym typeface="Open Sans"/>
              </a:rPr>
              <a:t>Is the Case Study considered an “innovative model”??</a:t>
            </a:r>
            <a:endParaRPr b="0" i="0" sz="1400" u="none" cap="none" strike="noStrike">
              <a:solidFill>
                <a:srgbClr val="000000"/>
              </a:solidFill>
              <a:latin typeface="Arial"/>
              <a:ea typeface="Arial"/>
              <a:cs typeface="Arial"/>
              <a:sym typeface="Arial"/>
            </a:endParaRPr>
          </a:p>
        </p:txBody>
      </p:sp>
      <p:sp>
        <p:nvSpPr>
          <p:cNvPr id="119" name="Google Shape;119;p1"/>
          <p:cNvSpPr txBox="1"/>
          <p:nvPr/>
        </p:nvSpPr>
        <p:spPr>
          <a:xfrm>
            <a:off x="5979086" y="4901166"/>
            <a:ext cx="8130033" cy="305823"/>
          </a:xfrm>
          <a:prstGeom prst="rect">
            <a:avLst/>
          </a:prstGeom>
          <a:noFill/>
          <a:ln>
            <a:noFill/>
          </a:ln>
        </p:spPr>
        <p:txBody>
          <a:bodyPr anchorCtr="0" anchor="t" bIns="0" lIns="0" spcFirstLastPara="1" rIns="0" wrap="square" tIns="0">
            <a:spAutoFit/>
          </a:bodyPr>
          <a:lstStyle/>
          <a:p>
            <a:pPr indent="0" lvl="0" marL="0" marR="0" rtl="0" algn="ctr">
              <a:lnSpc>
                <a:spcPct val="140021"/>
              </a:lnSpc>
              <a:spcBef>
                <a:spcPts val="0"/>
              </a:spcBef>
              <a:spcAft>
                <a:spcPts val="0"/>
              </a:spcAft>
              <a:buClr>
                <a:srgbClr val="000000"/>
              </a:buClr>
              <a:buSzPts val="1834"/>
              <a:buFont typeface="Arial"/>
              <a:buNone/>
            </a:pPr>
            <a:r>
              <a:rPr b="1" i="0" lang="en-US" sz="1834" u="none" cap="none" strike="noStrike">
                <a:solidFill>
                  <a:srgbClr val="FFFFFF"/>
                </a:solidFill>
                <a:latin typeface="Open Sans"/>
                <a:ea typeface="Open Sans"/>
                <a:cs typeface="Open Sans"/>
                <a:sym typeface="Open Sans"/>
              </a:rPr>
              <a:t>KEY SUCCESS FACTORS</a:t>
            </a:r>
            <a:endParaRPr b="0" i="0" sz="1400" u="none" cap="none" strike="noStrike">
              <a:solidFill>
                <a:srgbClr val="000000"/>
              </a:solidFill>
              <a:latin typeface="Arial"/>
              <a:ea typeface="Arial"/>
              <a:cs typeface="Arial"/>
              <a:sym typeface="Arial"/>
            </a:endParaRPr>
          </a:p>
        </p:txBody>
      </p:sp>
      <p:sp>
        <p:nvSpPr>
          <p:cNvPr id="120" name="Google Shape;120;p1"/>
          <p:cNvSpPr txBox="1"/>
          <p:nvPr/>
        </p:nvSpPr>
        <p:spPr>
          <a:xfrm>
            <a:off x="4001803" y="5500142"/>
            <a:ext cx="13705625" cy="673069"/>
          </a:xfrm>
          <a:prstGeom prst="rect">
            <a:avLst/>
          </a:prstGeom>
          <a:noFill/>
          <a:ln>
            <a:noFill/>
          </a:ln>
        </p:spPr>
        <p:txBody>
          <a:bodyPr anchorCtr="0" anchor="t" bIns="0" lIns="0" spcFirstLastPara="1" rIns="0" wrap="square" tIns="0">
            <a:spAutoFit/>
          </a:bodyPr>
          <a:lstStyle/>
          <a:p>
            <a:pPr indent="0" lvl="0" marL="0" marR="0" rtl="0" algn="l">
              <a:lnSpc>
                <a:spcPct val="140026"/>
              </a:lnSpc>
              <a:spcBef>
                <a:spcPts val="0"/>
              </a:spcBef>
              <a:spcAft>
                <a:spcPts val="0"/>
              </a:spcAft>
              <a:buNone/>
            </a:pPr>
            <a:r>
              <a:rPr b="0" i="0" lang="en-US" sz="1524" u="none" cap="none" strike="noStrike">
                <a:solidFill>
                  <a:srgbClr val="000000"/>
                </a:solidFill>
                <a:latin typeface="Open Sans"/>
                <a:ea typeface="Open Sans"/>
                <a:cs typeface="Open Sans"/>
                <a:sym typeface="Open Sans"/>
              </a:rPr>
              <a:t>Key contributions of the case study:  innovative idea; strong local community; support from community; support from municipality; strong social capital; the patience shown by the shop founders;   </a:t>
            </a:r>
            <a:endParaRPr b="0" i="0" sz="1524" u="none" cap="none" strike="noStrike">
              <a:solidFill>
                <a:srgbClr val="000000"/>
              </a:solidFill>
              <a:latin typeface="Open Sans"/>
              <a:ea typeface="Open Sans"/>
              <a:cs typeface="Open Sans"/>
              <a:sym typeface="Open Sans"/>
            </a:endParaRPr>
          </a:p>
        </p:txBody>
      </p:sp>
      <p:sp>
        <p:nvSpPr>
          <p:cNvPr id="121" name="Google Shape;121;p1"/>
          <p:cNvSpPr txBox="1"/>
          <p:nvPr/>
        </p:nvSpPr>
        <p:spPr>
          <a:xfrm>
            <a:off x="7924685" y="34150"/>
            <a:ext cx="3431572" cy="305823"/>
          </a:xfrm>
          <a:prstGeom prst="rect">
            <a:avLst/>
          </a:prstGeom>
          <a:noFill/>
          <a:ln>
            <a:noFill/>
          </a:ln>
        </p:spPr>
        <p:txBody>
          <a:bodyPr anchorCtr="0" anchor="t" bIns="0" lIns="0" spcFirstLastPara="1" rIns="0" wrap="square" tIns="0">
            <a:spAutoFit/>
          </a:bodyPr>
          <a:lstStyle/>
          <a:p>
            <a:pPr indent="0" lvl="0" marL="0" marR="0" rtl="0" algn="ctr">
              <a:lnSpc>
                <a:spcPct val="140021"/>
              </a:lnSpc>
              <a:spcBef>
                <a:spcPts val="0"/>
              </a:spcBef>
              <a:spcAft>
                <a:spcPts val="0"/>
              </a:spcAft>
              <a:buClr>
                <a:srgbClr val="000000"/>
              </a:buClr>
              <a:buSzPts val="1834"/>
              <a:buFont typeface="Arial"/>
              <a:buNone/>
            </a:pPr>
            <a:r>
              <a:rPr b="1" i="0" lang="en-US" sz="1834" u="none" cap="none" strike="noStrike">
                <a:solidFill>
                  <a:srgbClr val="FFFFFF"/>
                </a:solidFill>
                <a:latin typeface="Open Sans"/>
                <a:ea typeface="Open Sans"/>
                <a:cs typeface="Open Sans"/>
                <a:sym typeface="Open Sans"/>
              </a:rPr>
              <a:t>BACKGROUND</a:t>
            </a:r>
            <a:endParaRPr b="0" i="0" sz="1400" u="none" cap="none" strike="noStrike">
              <a:solidFill>
                <a:srgbClr val="000000"/>
              </a:solidFill>
              <a:latin typeface="Arial"/>
              <a:ea typeface="Arial"/>
              <a:cs typeface="Arial"/>
              <a:sym typeface="Arial"/>
            </a:endParaRPr>
          </a:p>
        </p:txBody>
      </p:sp>
      <p:sp>
        <p:nvSpPr>
          <p:cNvPr id="122" name="Google Shape;122;p1"/>
          <p:cNvSpPr txBox="1"/>
          <p:nvPr/>
        </p:nvSpPr>
        <p:spPr>
          <a:xfrm>
            <a:off x="334899" y="6900708"/>
            <a:ext cx="3024240" cy="2386767"/>
          </a:xfrm>
          <a:prstGeom prst="rect">
            <a:avLst/>
          </a:prstGeom>
          <a:noFill/>
          <a:ln>
            <a:noFill/>
          </a:ln>
        </p:spPr>
        <p:txBody>
          <a:bodyPr anchorCtr="0" anchor="t" bIns="45700" lIns="91425" spcFirstLastPara="1" rIns="91425" wrap="square" tIns="45700">
            <a:spAutoFit/>
          </a:bodyPr>
          <a:lstStyle/>
          <a:p>
            <a:pPr indent="0" lvl="0" marL="0" marR="0" rtl="0" algn="l">
              <a:lnSpc>
                <a:spcPct val="142266"/>
              </a:lnSpc>
              <a:spcBef>
                <a:spcPts val="0"/>
              </a:spcBef>
              <a:spcAft>
                <a:spcPts val="0"/>
              </a:spcAft>
              <a:buClr>
                <a:srgbClr val="000000"/>
              </a:buClr>
              <a:buSzPts val="1500"/>
              <a:buFont typeface="Arial"/>
              <a:buNone/>
            </a:pPr>
            <a:r>
              <a:rPr b="0" i="0" lang="en-US" sz="1500" u="none" cap="none" strike="noStrike">
                <a:solidFill>
                  <a:srgbClr val="000000"/>
                </a:solidFill>
                <a:latin typeface="Open Sans"/>
                <a:ea typeface="Open Sans"/>
                <a:cs typeface="Open Sans"/>
                <a:sym typeface="Open Sans"/>
              </a:rPr>
              <a:t>Scope of action and relevance of the Case Study SDG.</a:t>
            </a:r>
            <a:endParaRPr b="0" i="0" sz="1500" u="none" cap="none" strike="noStrike">
              <a:solidFill>
                <a:srgbClr val="000000"/>
              </a:solidFill>
              <a:latin typeface="Open Sans"/>
              <a:ea typeface="Open Sans"/>
              <a:cs typeface="Open Sans"/>
              <a:sym typeface="Open Sans"/>
            </a:endParaRPr>
          </a:p>
          <a:p>
            <a:pPr indent="0" lvl="0" marL="0" marR="0" rtl="0" algn="l">
              <a:lnSpc>
                <a:spcPct val="142266"/>
              </a:lnSpc>
              <a:spcBef>
                <a:spcPts val="0"/>
              </a:spcBef>
              <a:spcAft>
                <a:spcPts val="0"/>
              </a:spcAft>
              <a:buNone/>
            </a:pPr>
            <a:r>
              <a:rPr b="0" i="0" lang="en-US" sz="1500" u="none" cap="none" strike="noStrike">
                <a:solidFill>
                  <a:srgbClr val="000000"/>
                </a:solidFill>
                <a:latin typeface="Open Sans"/>
                <a:ea typeface="Open Sans"/>
                <a:cs typeface="Open Sans"/>
                <a:sym typeface="Open Sans"/>
              </a:rPr>
              <a:t>Lokali  is community-led enterprise / Every purchase contributes to the co-financing of the Akademija community’s activities</a:t>
            </a:r>
            <a:endParaRPr b="0" i="0" sz="1500" u="none" cap="none" strike="noStrike">
              <a:solidFill>
                <a:srgbClr val="000000"/>
              </a:solidFill>
              <a:latin typeface="Open Sans"/>
              <a:ea typeface="Open Sans"/>
              <a:cs typeface="Open Sans"/>
              <a:sym typeface="Open Sans"/>
            </a:endParaRPr>
          </a:p>
        </p:txBody>
      </p:sp>
      <p:pic>
        <p:nvPicPr>
          <p:cNvPr id="123" name="Google Shape;123;p1"/>
          <p:cNvPicPr preferRelativeResize="0"/>
          <p:nvPr/>
        </p:nvPicPr>
        <p:blipFill rotWithShape="1">
          <a:blip r:embed="rId11">
            <a:alphaModFix/>
          </a:blip>
          <a:srcRect b="0" l="0" r="0" t="0"/>
          <a:stretch/>
        </p:blipFill>
        <p:spPr>
          <a:xfrm>
            <a:off x="749900" y="9558326"/>
            <a:ext cx="835062" cy="660350"/>
          </a:xfrm>
          <a:prstGeom prst="rect">
            <a:avLst/>
          </a:prstGeom>
          <a:noFill/>
          <a:ln>
            <a:noFill/>
          </a:ln>
        </p:spPr>
      </p:pic>
      <p:sp>
        <p:nvSpPr>
          <p:cNvPr id="124" name="Google Shape;124;p1"/>
          <p:cNvSpPr txBox="1"/>
          <p:nvPr/>
        </p:nvSpPr>
        <p:spPr>
          <a:xfrm>
            <a:off x="425717" y="2181344"/>
            <a:ext cx="3015638" cy="113877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800" u="none" cap="none" strike="noStrike">
                <a:solidFill>
                  <a:srgbClr val="000000"/>
                </a:solidFill>
                <a:latin typeface="Arial"/>
                <a:ea typeface="Arial"/>
                <a:cs typeface="Arial"/>
                <a:sym typeface="Arial"/>
              </a:rPr>
              <a:t>Company name: </a:t>
            </a:r>
            <a:r>
              <a:rPr b="1" i="0" lang="en-US" sz="1800" u="none" cap="none" strike="noStrike">
                <a:solidFill>
                  <a:srgbClr val="000000"/>
                </a:solidFill>
                <a:latin typeface="Arial"/>
                <a:ea typeface="Arial"/>
                <a:cs typeface="Arial"/>
                <a:sym typeface="Arial"/>
              </a:rPr>
              <a:t>LOKALI</a:t>
            </a:r>
            <a:r>
              <a:rPr b="0" i="0" lang="en-US" sz="1800" u="none" cap="none" strike="noStrike">
                <a:solidFill>
                  <a:srgbClr val="000000"/>
                </a:solidFill>
                <a:latin typeface="Arial"/>
                <a:ea typeface="Arial"/>
                <a:cs typeface="Arial"/>
                <a:sym typeface="Arial"/>
              </a:rPr>
              <a:t> </a:t>
            </a:r>
            <a:endParaRPr/>
          </a:p>
          <a:p>
            <a:pPr indent="0" lvl="0" marL="0" marR="0" rtl="0" algn="l">
              <a:lnSpc>
                <a:spcPct val="100000"/>
              </a:lnSpc>
              <a:spcBef>
                <a:spcPts val="0"/>
              </a:spcBef>
              <a:spcAft>
                <a:spcPts val="0"/>
              </a:spcAft>
              <a:buNone/>
            </a:pPr>
            <a:r>
              <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US" sz="1800" u="none" cap="none" strike="noStrike">
                <a:solidFill>
                  <a:srgbClr val="000000"/>
                </a:solidFill>
                <a:latin typeface="Arial"/>
                <a:ea typeface="Arial"/>
                <a:cs typeface="Arial"/>
                <a:sym typeface="Arial"/>
              </a:rPr>
              <a:t>Web page: </a:t>
            </a:r>
            <a:r>
              <a:rPr b="0" i="0" lang="en-US" sz="1800" u="sng" cap="none" strike="noStrike">
                <a:solidFill>
                  <a:srgbClr val="000000"/>
                </a:solidFill>
                <a:latin typeface="Arial"/>
                <a:ea typeface="Arial"/>
                <a:cs typeface="Arial"/>
                <a:sym typeface="Arial"/>
                <a:hlinkClick r:id="rId12">
                  <a:extLst>
                    <a:ext uri="{A12FA001-AC4F-418D-AE19-62706E023703}">
                      <ahyp:hlinkClr val="tx"/>
                    </a:ext>
                  </a:extLst>
                </a:hlinkClick>
              </a:rPr>
              <a:t>https://lokali.lt/</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5" name="Google Shape;125;p1"/>
          <p:cNvSpPr txBox="1"/>
          <p:nvPr/>
        </p:nvSpPr>
        <p:spPr>
          <a:xfrm>
            <a:off x="3909885" y="695167"/>
            <a:ext cx="14188226" cy="181588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1400" u="none" cap="none" strike="noStrike">
                <a:solidFill>
                  <a:srgbClr val="000000"/>
                </a:solidFill>
                <a:latin typeface="Arial"/>
                <a:ea typeface="Arial"/>
                <a:cs typeface="Arial"/>
                <a:sym typeface="Arial"/>
              </a:rPr>
              <a:t>Lokali</a:t>
            </a:r>
            <a:r>
              <a:rPr b="0" i="0" lang="en-US" sz="1400" u="none" cap="none" strike="noStrike">
                <a:solidFill>
                  <a:srgbClr val="000000"/>
                </a:solidFill>
                <a:latin typeface="Arial"/>
                <a:ea typeface="Arial"/>
                <a:cs typeface="Arial"/>
                <a:sym typeface="Arial"/>
              </a:rPr>
              <a:t> is a shop where you will find a variety of products made in Lithuania—creations and items that both delight and surprise.</a:t>
            </a:r>
            <a:br>
              <a:rPr b="0" i="0" lang="en-US" sz="1400" u="none" cap="none" strike="noStrike">
                <a:solidFill>
                  <a:srgbClr val="000000"/>
                </a:solidFill>
                <a:latin typeface="Arial"/>
                <a:ea typeface="Arial"/>
                <a:cs typeface="Arial"/>
                <a:sym typeface="Arial"/>
              </a:rPr>
            </a:br>
            <a:r>
              <a:rPr b="1" i="0" lang="en-US" sz="1400" u="none" cap="none" strike="noStrike">
                <a:solidFill>
                  <a:srgbClr val="000000"/>
                </a:solidFill>
                <a:latin typeface="Arial"/>
                <a:ea typeface="Arial"/>
                <a:cs typeface="Arial"/>
                <a:sym typeface="Arial"/>
              </a:rPr>
              <a:t>Lokali</a:t>
            </a:r>
            <a:r>
              <a:rPr b="0" i="0" lang="en-US" sz="1400" u="none" cap="none" strike="noStrike">
                <a:solidFill>
                  <a:srgbClr val="000000"/>
                </a:solidFill>
                <a:latin typeface="Arial"/>
                <a:ea typeface="Arial"/>
                <a:cs typeface="Arial"/>
                <a:sym typeface="Arial"/>
              </a:rPr>
              <a:t> was born out of an initiative by the Akademija community (Kaunas District), bringing together active and engaged individuals.</a:t>
            </a:r>
            <a:endParaRPr/>
          </a:p>
          <a:p>
            <a:pPr indent="0" lvl="0" marL="0" marR="0" rtl="0" algn="l">
              <a:lnSpc>
                <a:spcPct val="100000"/>
              </a:lnSpc>
              <a:spcBef>
                <a:spcPts val="0"/>
              </a:spcBef>
              <a:spcAft>
                <a:spcPts val="0"/>
              </a:spcAft>
              <a:buNone/>
            </a:pPr>
            <a:r>
              <a:rPr b="0" i="0" lang="en-US" sz="1400" u="none" cap="none" strike="noStrike">
                <a:solidFill>
                  <a:srgbClr val="000000"/>
                </a:solidFill>
                <a:latin typeface="Arial"/>
                <a:ea typeface="Arial"/>
                <a:cs typeface="Arial"/>
                <a:sym typeface="Arial"/>
              </a:rPr>
              <a:t>With the goal of uniting a diverse group of producers, growers, creators, and craftsmen from the Kaunas District under one roof, the business founders achieved this vision in the autumn of 2020.</a:t>
            </a:r>
            <a:endParaRPr/>
          </a:p>
          <a:p>
            <a:pPr indent="0" lvl="0" marL="0" marR="0" rtl="0" algn="l">
              <a:lnSpc>
                <a:spcPct val="100000"/>
              </a:lnSpc>
              <a:spcBef>
                <a:spcPts val="0"/>
              </a:spcBef>
              <a:spcAft>
                <a:spcPts val="0"/>
              </a:spcAft>
              <a:buNone/>
            </a:pPr>
            <a:r>
              <a:rPr b="0" i="0" lang="en-US" sz="1400" u="none" cap="none" strike="noStrike">
                <a:solidFill>
                  <a:srgbClr val="000000"/>
                </a:solidFill>
                <a:latin typeface="Arial"/>
                <a:ea typeface="Arial"/>
                <a:cs typeface="Arial"/>
                <a:sym typeface="Arial"/>
              </a:rPr>
              <a:t>As the idea grew, it was decided to include more small businesses from across Lithuania and to become a bridge between producers and customers. In this way, the uniqueness and quality of local products are shared with a wider audience.</a:t>
            </a:r>
            <a:endParaRPr/>
          </a:p>
          <a:p>
            <a:pPr indent="0" lvl="0" marL="0" marR="0" rtl="0" algn="l">
              <a:lnSpc>
                <a:spcPct val="100000"/>
              </a:lnSpc>
              <a:spcBef>
                <a:spcPts val="0"/>
              </a:spcBef>
              <a:spcAft>
                <a:spcPts val="0"/>
              </a:spcAft>
              <a:buNone/>
            </a:pPr>
            <a:r>
              <a:rPr b="0" i="0" lang="en-US" sz="1400" u="none" cap="none" strike="noStrike">
                <a:solidFill>
                  <a:srgbClr val="000000"/>
                </a:solidFill>
                <a:latin typeface="Arial"/>
                <a:ea typeface="Arial"/>
                <a:cs typeface="Arial"/>
                <a:sym typeface="Arial"/>
              </a:rPr>
              <a:t>The shop's founders strive to encourage and support each producer as much as possible at the start of their journey.</a:t>
            </a:r>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6" name="Google Shape;126;p1"/>
          <p:cNvSpPr txBox="1"/>
          <p:nvPr/>
        </p:nvSpPr>
        <p:spPr>
          <a:xfrm>
            <a:off x="3842695" y="3320117"/>
            <a:ext cx="14186582" cy="181588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400" u="none" cap="none" strike="noStrike">
                <a:solidFill>
                  <a:srgbClr val="000000"/>
                </a:solidFill>
                <a:latin typeface="Arial"/>
                <a:ea typeface="Arial"/>
                <a:cs typeface="Arial"/>
                <a:sym typeface="Arial"/>
              </a:rPr>
              <a:t>Diversity and a wide choice of products is the  goal of Lokali. The aim is to provide customers with a one-stop shop for quality Lithuanian products, saving them time and miles. </a:t>
            </a:r>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US" sz="1400" u="none" cap="none" strike="noStrike">
                <a:solidFill>
                  <a:srgbClr val="000000"/>
                </a:solidFill>
                <a:latin typeface="Arial"/>
                <a:ea typeface="Arial"/>
                <a:cs typeface="Arial"/>
                <a:sym typeface="Arial"/>
              </a:rPr>
              <a:t>The business has demonstrated its ability to bring together different producers from the Kaunas District and across Lithuania. It has also proven that there are many undiscovered small producers whose product quality often surpasses that of larger, long-established manufacturers.</a:t>
            </a:r>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US" sz="1400" u="none" cap="none" strike="noStrike">
                <a:solidFill>
                  <a:srgbClr val="000000"/>
                </a:solidFill>
                <a:latin typeface="Arial"/>
                <a:ea typeface="Arial"/>
                <a:cs typeface="Arial"/>
                <a:sym typeface="Arial"/>
              </a:rPr>
              <a:t>Every purchase contributes to the co-financing of the Akademija community’s activities.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US" sz="1400" u="none" cap="none" strike="noStrike">
                <a:solidFill>
                  <a:srgbClr val="000000"/>
                </a:solidFill>
                <a:latin typeface="Arial"/>
                <a:ea typeface="Arial"/>
                <a:cs typeface="Arial"/>
                <a:sym typeface="Arial"/>
              </a:rPr>
              <a:t>Core business closely link to several SDG‘s, such as SDG 3, SDG 4, SDG5, SDG 8, SDG12</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7" name="Google Shape;127;p1"/>
          <p:cNvSpPr txBox="1"/>
          <p:nvPr/>
        </p:nvSpPr>
        <p:spPr>
          <a:xfrm>
            <a:off x="11059781" y="7515793"/>
            <a:ext cx="6778276"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400" u="none" cap="none" strike="noStrike">
                <a:solidFill>
                  <a:srgbClr val="000000"/>
                </a:solidFill>
                <a:latin typeface="Arial"/>
                <a:ea typeface="Arial"/>
                <a:cs typeface="Arial"/>
                <a:sym typeface="Arial"/>
              </a:rPr>
              <a:t>LOKALI is excellent example of community-led enterprise, as e</a:t>
            </a:r>
            <a:r>
              <a:rPr b="0" i="0" lang="en-US" sz="1400" u="none" cap="none" strike="noStrike">
                <a:solidFill>
                  <a:srgbClr val="000000"/>
                </a:solidFill>
                <a:latin typeface="Open Sans"/>
                <a:ea typeface="Open Sans"/>
                <a:cs typeface="Open Sans"/>
                <a:sym typeface="Open Sans"/>
              </a:rPr>
              <a:t>very purchase contributes to the co-financing of the Akademija community’s activities</a:t>
            </a:r>
            <a:r>
              <a:rPr b="0" i="0" lang="en-US" sz="1400" u="none" cap="none" strike="noStrike">
                <a:solidFill>
                  <a:srgbClr val="000000"/>
                </a:solidFill>
                <a:latin typeface="Arial"/>
                <a:ea typeface="Arial"/>
                <a:cs typeface="Arial"/>
                <a:sym typeface="Arial"/>
              </a:rPr>
              <a:t>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2006-08-16T00:00:00Z</dcterms:created>
  <dc:creator>Mati Brotons Martínez</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0x01010007A936856C89DC45BC43C053723BD070</vt:lpwstr>
  </property>
</Properties>
</file>