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OpenSans-boldItalic.fntdata"/><Relationship Id="rId9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03bf416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103bf41644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hyperlink" Target="https://www.betti-licious.at/" TargetMode="External"/><Relationship Id="rId11" Type="http://schemas.openxmlformats.org/officeDocument/2006/relationships/image" Target="../media/image8.png"/><Relationship Id="rId10" Type="http://schemas.openxmlformats.org/officeDocument/2006/relationships/image" Target="../media/image1.png"/><Relationship Id="rId12" Type="http://schemas.openxmlformats.org/officeDocument/2006/relationships/image" Target="../media/image3.jpg"/><Relationship Id="rId9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4.png"/><Relationship Id="rId7" Type="http://schemas.openxmlformats.org/officeDocument/2006/relationships/image" Target="../media/image6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-102119"/>
            <a:ext cx="1845272" cy="4840351"/>
            <a:chOff x="0" y="-66675"/>
            <a:chExt cx="1204800" cy="3160323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1204702" cy="3093648"/>
            </a:xfrm>
            <a:custGeom>
              <a:rect b="b" l="l" r="r" t="t"/>
              <a:pathLst>
                <a:path extrusionOk="0" h="3093648" w="1204702">
                  <a:moveTo>
                    <a:pt x="0" y="0"/>
                  </a:moveTo>
                  <a:lnTo>
                    <a:pt x="1204702" y="0"/>
                  </a:lnTo>
                  <a:lnTo>
                    <a:pt x="1204702" y="3093648"/>
                  </a:lnTo>
                  <a:lnTo>
                    <a:pt x="0" y="3093648"/>
                  </a:lnTo>
                  <a:close/>
                </a:path>
              </a:pathLst>
            </a:custGeom>
            <a:solidFill>
              <a:srgbClr val="FF914D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66675"/>
              <a:ext cx="1204800" cy="316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129361" y="590630"/>
            <a:ext cx="266716" cy="266716"/>
          </a:xfrm>
          <a:custGeom>
            <a:rect b="b" l="l" r="r" t="t"/>
            <a:pathLst>
              <a:path extrusionOk="0" h="533432" w="533432">
                <a:moveTo>
                  <a:pt x="0" y="0"/>
                </a:moveTo>
                <a:lnTo>
                  <a:pt x="533432" y="0"/>
                </a:lnTo>
                <a:lnTo>
                  <a:pt x="533432" y="533432"/>
                </a:lnTo>
                <a:lnTo>
                  <a:pt x="0" y="5334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129361" y="793481"/>
            <a:ext cx="1596322" cy="1778453"/>
            <a:chOff x="0" y="-66675"/>
            <a:chExt cx="759900" cy="846600"/>
          </a:xfrm>
        </p:grpSpPr>
        <p:sp>
          <p:nvSpPr>
            <p:cNvPr id="59" name="Google Shape;59;p13"/>
            <p:cNvSpPr/>
            <p:nvPr/>
          </p:nvSpPr>
          <p:spPr>
            <a:xfrm>
              <a:off x="0" y="0"/>
              <a:ext cx="759862" cy="779817"/>
            </a:xfrm>
            <a:custGeom>
              <a:rect b="b" l="l" r="r" t="t"/>
              <a:pathLst>
                <a:path extrusionOk="0" h="779817" w="759862">
                  <a:moveTo>
                    <a:pt x="0" y="0"/>
                  </a:moveTo>
                  <a:lnTo>
                    <a:pt x="759862" y="0"/>
                  </a:lnTo>
                  <a:lnTo>
                    <a:pt x="759862" y="779817"/>
                  </a:lnTo>
                  <a:lnTo>
                    <a:pt x="0" y="7798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0" y="-66675"/>
              <a:ext cx="759900" cy="84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l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Website: </a:t>
              </a:r>
              <a:r>
                <a:rPr lang="de" sz="600" u="sng">
                  <a:solidFill>
                    <a:schemeClr val="hlink"/>
                  </a:solidFill>
                  <a:hlinkClick r:id="rId4"/>
                </a:rPr>
                <a:t>Gesund Naschen | Online-Shop, Rezepte, Workshops</a:t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YouTube:</a:t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" name="Google Shape;61;p13"/>
          <p:cNvSpPr/>
          <p:nvPr/>
        </p:nvSpPr>
        <p:spPr>
          <a:xfrm>
            <a:off x="917682" y="4738297"/>
            <a:ext cx="1276681" cy="330176"/>
          </a:xfrm>
          <a:custGeom>
            <a:rect b="b" l="l" r="r" t="t"/>
            <a:pathLst>
              <a:path extrusionOk="0" h="660352" w="2553362">
                <a:moveTo>
                  <a:pt x="0" y="0"/>
                </a:moveTo>
                <a:lnTo>
                  <a:pt x="2553362" y="0"/>
                </a:lnTo>
                <a:lnTo>
                  <a:pt x="2553362" y="660352"/>
                </a:lnTo>
                <a:lnTo>
                  <a:pt x="0" y="6603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124470" y="2841766"/>
            <a:ext cx="1596322" cy="1757025"/>
            <a:chOff x="0" y="-66675"/>
            <a:chExt cx="759900" cy="836400"/>
          </a:xfrm>
        </p:grpSpPr>
        <p:sp>
          <p:nvSpPr>
            <p:cNvPr id="63" name="Google Shape;63;p13"/>
            <p:cNvSpPr/>
            <p:nvPr/>
          </p:nvSpPr>
          <p:spPr>
            <a:xfrm>
              <a:off x="0" y="0"/>
              <a:ext cx="759862" cy="769697"/>
            </a:xfrm>
            <a:custGeom>
              <a:rect b="b" l="l" r="r" t="t"/>
              <a:pathLst>
                <a:path extrusionOk="0" h="769697" w="759862">
                  <a:moveTo>
                    <a:pt x="0" y="0"/>
                  </a:moveTo>
                  <a:lnTo>
                    <a:pt x="759862" y="0"/>
                  </a:lnTo>
                  <a:lnTo>
                    <a:pt x="759862" y="769697"/>
                  </a:lnTo>
                  <a:lnTo>
                    <a:pt x="0" y="7696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0" y="-66675"/>
              <a:ext cx="759900" cy="83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" name="Google Shape;65;p13"/>
          <p:cNvSpPr/>
          <p:nvPr/>
        </p:nvSpPr>
        <p:spPr>
          <a:xfrm>
            <a:off x="123740" y="2671763"/>
            <a:ext cx="251206" cy="251206"/>
          </a:xfrm>
          <a:custGeom>
            <a:rect b="b" l="l" r="r" t="t"/>
            <a:pathLst>
              <a:path extrusionOk="0" h="502411" w="502411">
                <a:moveTo>
                  <a:pt x="0" y="0"/>
                </a:moveTo>
                <a:lnTo>
                  <a:pt x="502411" y="0"/>
                </a:lnTo>
                <a:lnTo>
                  <a:pt x="502411" y="502411"/>
                </a:lnTo>
                <a:lnTo>
                  <a:pt x="0" y="5024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1840256" y="2230992"/>
            <a:ext cx="7779872" cy="395114"/>
            <a:chOff x="0" y="-57150"/>
            <a:chExt cx="2104545" cy="106883"/>
          </a:xfrm>
        </p:grpSpPr>
        <p:sp>
          <p:nvSpPr>
            <p:cNvPr id="67" name="Google Shape;67;p13"/>
            <p:cNvSpPr/>
            <p:nvPr/>
          </p:nvSpPr>
          <p:spPr>
            <a:xfrm>
              <a:off x="0" y="0"/>
              <a:ext cx="2104545" cy="49733"/>
            </a:xfrm>
            <a:custGeom>
              <a:rect b="b" l="l" r="r" t="t"/>
              <a:pathLst>
                <a:path extrusionOk="0" h="49733" w="2104545">
                  <a:moveTo>
                    <a:pt x="0" y="0"/>
                  </a:moveTo>
                  <a:lnTo>
                    <a:pt x="2104545" y="0"/>
                  </a:lnTo>
                  <a:lnTo>
                    <a:pt x="2104545" y="49733"/>
                  </a:lnTo>
                  <a:lnTo>
                    <a:pt x="0" y="49733"/>
                  </a:lnTo>
                  <a:close/>
                </a:path>
              </a:pathLst>
            </a:custGeom>
            <a:gradFill>
              <a:gsLst>
                <a:gs pos="0">
                  <a:srgbClr val="5DE0E6"/>
                </a:gs>
                <a:gs pos="100000">
                  <a:srgbClr val="004AAD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0" y="-57150"/>
              <a:ext cx="2104500" cy="10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" name="Google Shape;69;p13"/>
          <p:cNvSpPr/>
          <p:nvPr/>
        </p:nvSpPr>
        <p:spPr>
          <a:xfrm>
            <a:off x="1845148" y="3585721"/>
            <a:ext cx="7937008" cy="39685"/>
          </a:xfrm>
          <a:custGeom>
            <a:rect b="b" l="l" r="r" t="t"/>
            <a:pathLst>
              <a:path extrusionOk="0" h="79370" w="15874016">
                <a:moveTo>
                  <a:pt x="0" y="0"/>
                </a:moveTo>
                <a:lnTo>
                  <a:pt x="15874016" y="0"/>
                </a:lnTo>
                <a:lnTo>
                  <a:pt x="15874016" y="79370"/>
                </a:lnTo>
                <a:lnTo>
                  <a:pt x="0" y="793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1845148" y="4697336"/>
            <a:ext cx="7937008" cy="39685"/>
          </a:xfrm>
          <a:custGeom>
            <a:rect b="b" l="l" r="r" t="t"/>
            <a:pathLst>
              <a:path extrusionOk="0" h="79370" w="15874016">
                <a:moveTo>
                  <a:pt x="0" y="0"/>
                </a:moveTo>
                <a:lnTo>
                  <a:pt x="15874016" y="0"/>
                </a:lnTo>
                <a:lnTo>
                  <a:pt x="15874016" y="79370"/>
                </a:lnTo>
                <a:lnTo>
                  <a:pt x="0" y="793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1840256" y="1101371"/>
            <a:ext cx="7779872" cy="395114"/>
            <a:chOff x="0" y="-57150"/>
            <a:chExt cx="2104545" cy="106883"/>
          </a:xfrm>
        </p:grpSpPr>
        <p:sp>
          <p:nvSpPr>
            <p:cNvPr id="72" name="Google Shape;72;p13"/>
            <p:cNvSpPr/>
            <p:nvPr/>
          </p:nvSpPr>
          <p:spPr>
            <a:xfrm>
              <a:off x="0" y="0"/>
              <a:ext cx="2104545" cy="49733"/>
            </a:xfrm>
            <a:custGeom>
              <a:rect b="b" l="l" r="r" t="t"/>
              <a:pathLst>
                <a:path extrusionOk="0" h="49733" w="2104545">
                  <a:moveTo>
                    <a:pt x="0" y="0"/>
                  </a:moveTo>
                  <a:lnTo>
                    <a:pt x="2104545" y="0"/>
                  </a:lnTo>
                  <a:lnTo>
                    <a:pt x="2104545" y="49733"/>
                  </a:lnTo>
                  <a:lnTo>
                    <a:pt x="0" y="49733"/>
                  </a:lnTo>
                  <a:close/>
                </a:path>
              </a:pathLst>
            </a:custGeom>
            <a:gradFill>
              <a:gsLst>
                <a:gs pos="0">
                  <a:srgbClr val="5DE0E6"/>
                </a:gs>
                <a:gs pos="100000">
                  <a:srgbClr val="004AAD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0" y="-57150"/>
              <a:ext cx="2104500" cy="10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" name="Google Shape;74;p13"/>
          <p:cNvGrpSpPr/>
          <p:nvPr/>
        </p:nvGrpSpPr>
        <p:grpSpPr>
          <a:xfrm>
            <a:off x="1840256" y="-208226"/>
            <a:ext cx="7779872" cy="395114"/>
            <a:chOff x="0" y="-57150"/>
            <a:chExt cx="2104545" cy="106883"/>
          </a:xfrm>
        </p:grpSpPr>
        <p:sp>
          <p:nvSpPr>
            <p:cNvPr id="75" name="Google Shape;75;p13"/>
            <p:cNvSpPr/>
            <p:nvPr/>
          </p:nvSpPr>
          <p:spPr>
            <a:xfrm>
              <a:off x="0" y="0"/>
              <a:ext cx="2104545" cy="49733"/>
            </a:xfrm>
            <a:custGeom>
              <a:rect b="b" l="l" r="r" t="t"/>
              <a:pathLst>
                <a:path extrusionOk="0" h="49733" w="2104545">
                  <a:moveTo>
                    <a:pt x="0" y="0"/>
                  </a:moveTo>
                  <a:lnTo>
                    <a:pt x="2104545" y="0"/>
                  </a:lnTo>
                  <a:lnTo>
                    <a:pt x="2104545" y="49733"/>
                  </a:lnTo>
                  <a:lnTo>
                    <a:pt x="0" y="49733"/>
                  </a:lnTo>
                  <a:close/>
                </a:path>
              </a:pathLst>
            </a:custGeom>
            <a:gradFill>
              <a:gsLst>
                <a:gs pos="0">
                  <a:srgbClr val="5DE0E6"/>
                </a:gs>
                <a:gs pos="100000">
                  <a:srgbClr val="004AAD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0" y="-57150"/>
              <a:ext cx="2104500" cy="10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" name="Google Shape;77;p13"/>
          <p:cNvSpPr/>
          <p:nvPr/>
        </p:nvSpPr>
        <p:spPr>
          <a:xfrm>
            <a:off x="4137023" y="27301"/>
            <a:ext cx="177524" cy="142685"/>
          </a:xfrm>
          <a:custGeom>
            <a:rect b="b" l="l" r="r" t="t"/>
            <a:pathLst>
              <a:path extrusionOk="0" h="285369" w="355047">
                <a:moveTo>
                  <a:pt x="0" y="0"/>
                </a:moveTo>
                <a:lnTo>
                  <a:pt x="355047" y="0"/>
                </a:lnTo>
                <a:lnTo>
                  <a:pt x="355047" y="285369"/>
                </a:lnTo>
                <a:lnTo>
                  <a:pt x="0" y="285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4170190" y="2459138"/>
            <a:ext cx="144357" cy="144357"/>
          </a:xfrm>
          <a:custGeom>
            <a:rect b="b" l="l" r="r" t="t"/>
            <a:pathLst>
              <a:path extrusionOk="0" h="288714" w="288714">
                <a:moveTo>
                  <a:pt x="0" y="0"/>
                </a:moveTo>
                <a:lnTo>
                  <a:pt x="288714" y="0"/>
                </a:lnTo>
                <a:lnTo>
                  <a:pt x="288714" y="288714"/>
                </a:lnTo>
                <a:lnTo>
                  <a:pt x="0" y="28871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3267528" y="1322560"/>
            <a:ext cx="162436" cy="162436"/>
          </a:xfrm>
          <a:custGeom>
            <a:rect b="b" l="l" r="r" t="t"/>
            <a:pathLst>
              <a:path extrusionOk="0" h="324873" w="324873">
                <a:moveTo>
                  <a:pt x="0" y="0"/>
                </a:moveTo>
                <a:lnTo>
                  <a:pt x="324873" y="0"/>
                </a:lnTo>
                <a:lnTo>
                  <a:pt x="324873" y="324872"/>
                </a:lnTo>
                <a:lnTo>
                  <a:pt x="0" y="3248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921348" y="3757897"/>
            <a:ext cx="30549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Possible factors to be included:</a:t>
            </a:r>
            <a:endParaRPr sz="700"/>
          </a:p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81" name="Google Shape;81;p13"/>
          <p:cNvSpPr/>
          <p:nvPr/>
        </p:nvSpPr>
        <p:spPr>
          <a:xfrm rot="-5400000">
            <a:off x="4643598" y="4138697"/>
            <a:ext cx="1112793" cy="39685"/>
          </a:xfrm>
          <a:custGeom>
            <a:rect b="b" l="l" r="r" t="t"/>
            <a:pathLst>
              <a:path extrusionOk="0" h="79370" w="2225587">
                <a:moveTo>
                  <a:pt x="0" y="0"/>
                </a:moveTo>
                <a:lnTo>
                  <a:pt x="2225587" y="0"/>
                </a:lnTo>
                <a:lnTo>
                  <a:pt x="2225587" y="79370"/>
                </a:lnTo>
                <a:lnTo>
                  <a:pt x="0" y="793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415674" r="-197439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162860" y="2710089"/>
            <a:ext cx="172967" cy="174554"/>
          </a:xfrm>
          <a:custGeom>
            <a:rect b="b" l="l" r="r" t="t"/>
            <a:pathLst>
              <a:path extrusionOk="0" h="349108" w="345934">
                <a:moveTo>
                  <a:pt x="0" y="0"/>
                </a:moveTo>
                <a:lnTo>
                  <a:pt x="345934" y="0"/>
                </a:lnTo>
                <a:lnTo>
                  <a:pt x="345934" y="349107"/>
                </a:lnTo>
                <a:lnTo>
                  <a:pt x="0" y="3491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3140663" y="1308273"/>
            <a:ext cx="4065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CORE BUSINESS: (Sustainable Developmet Goal APPLIED???)</a:t>
            </a:r>
            <a:endParaRPr sz="700"/>
          </a:p>
        </p:txBody>
      </p:sp>
      <p:sp>
        <p:nvSpPr>
          <p:cNvPr id="84" name="Google Shape;84;p13"/>
          <p:cNvSpPr txBox="1"/>
          <p:nvPr/>
        </p:nvSpPr>
        <p:spPr>
          <a:xfrm>
            <a:off x="124470" y="150936"/>
            <a:ext cx="1716000" cy="4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100" u="sng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Community-led enterprises: CASE STUDY</a:t>
            </a:r>
            <a:endParaRPr sz="700"/>
          </a:p>
        </p:txBody>
      </p:sp>
      <p:sp>
        <p:nvSpPr>
          <p:cNvPr id="85" name="Google Shape;85;p13"/>
          <p:cNvSpPr txBox="1"/>
          <p:nvPr/>
        </p:nvSpPr>
        <p:spPr>
          <a:xfrm>
            <a:off x="450455" y="645472"/>
            <a:ext cx="8526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Company Info:</a:t>
            </a:r>
            <a:endParaRPr sz="700"/>
          </a:p>
        </p:txBody>
      </p:sp>
      <p:sp>
        <p:nvSpPr>
          <p:cNvPr id="86" name="Google Shape;86;p13"/>
          <p:cNvSpPr txBox="1"/>
          <p:nvPr/>
        </p:nvSpPr>
        <p:spPr>
          <a:xfrm>
            <a:off x="2288851" y="4796860"/>
            <a:ext cx="63954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project has been cofunded with support from the European Commission. This publication [communication] reflects the views only of the author, and the Commission cannot be held responsible for any use which may be made of the information contained therein. 2023-1-ES01-KA220-HED-000161343</a:t>
            </a:r>
            <a:endParaRPr sz="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396077" y="2641628"/>
            <a:ext cx="12117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Community-led Innovation</a:t>
            </a:r>
            <a:endParaRPr sz="700"/>
          </a:p>
        </p:txBody>
      </p:sp>
      <p:sp>
        <p:nvSpPr>
          <p:cNvPr id="88" name="Google Shape;88;p13"/>
          <p:cNvSpPr txBox="1"/>
          <p:nvPr/>
        </p:nvSpPr>
        <p:spPr>
          <a:xfrm>
            <a:off x="212858" y="3086606"/>
            <a:ext cx="1343100" cy="1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Is the Case Study considered an “innovative model”??</a:t>
            </a:r>
            <a:endParaRPr sz="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latin typeface="Open Sans"/>
                <a:ea typeface="Open Sans"/>
                <a:cs typeface="Open Sans"/>
                <a:sym typeface="Open Sans"/>
              </a:rPr>
              <a:t>The company uses the strategy of community building resourceful and intelligent.</a:t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2989543" y="2450583"/>
            <a:ext cx="4065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KEY SUCCESS FACTORS</a:t>
            </a:r>
            <a:endParaRPr sz="700"/>
          </a:p>
        </p:txBody>
      </p:sp>
      <p:sp>
        <p:nvSpPr>
          <p:cNvPr id="90" name="Google Shape;90;p13"/>
          <p:cNvSpPr txBox="1"/>
          <p:nvPr/>
        </p:nvSpPr>
        <p:spPr>
          <a:xfrm>
            <a:off x="1921350" y="2750088"/>
            <a:ext cx="6615900" cy="2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Key contributions of the case study: </a:t>
            </a:r>
            <a:r>
              <a:rPr lang="de" sz="800">
                <a:latin typeface="Open Sans"/>
                <a:ea typeface="Open Sans"/>
                <a:cs typeface="Open Sans"/>
                <a:sym typeface="Open Sans"/>
              </a:rPr>
              <a:t>Education on a female-owned, local Social Business, that values fostering a community and building a sustainable network more than expanding internationally.</a:t>
            </a:r>
            <a:endParaRPr sz="700"/>
          </a:p>
        </p:txBody>
      </p:sp>
      <p:sp>
        <p:nvSpPr>
          <p:cNvPr id="91" name="Google Shape;91;p13"/>
          <p:cNvSpPr txBox="1"/>
          <p:nvPr/>
        </p:nvSpPr>
        <p:spPr>
          <a:xfrm>
            <a:off x="3962343" y="17075"/>
            <a:ext cx="1716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BACKGROUND</a:t>
            </a:r>
            <a:endParaRPr sz="700"/>
          </a:p>
        </p:txBody>
      </p:sp>
      <p:sp>
        <p:nvSpPr>
          <p:cNvPr id="92" name="Google Shape;92;p13"/>
          <p:cNvSpPr txBox="1"/>
          <p:nvPr/>
        </p:nvSpPr>
        <p:spPr>
          <a:xfrm>
            <a:off x="167450" y="3450354"/>
            <a:ext cx="1239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422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pic>
        <p:nvPicPr>
          <p:cNvPr id="93" name="Google Shape;93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74950" y="4779163"/>
            <a:ext cx="417531" cy="3301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1986050" y="294050"/>
            <a:ext cx="69078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bettilicious was founded in 2021 as a one-person enterprise by Bettina Gangelberger in Graz, Styria, Austria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company produces healthy, vegan and sugar free snacks and sweets, while building a community network around health and food.  The company has two employees for production as well as social media marketing</a:t>
            </a: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Areas of Activity: Local Business, healthy nutrition as well as community building.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1961950" y="1605238"/>
            <a:ext cx="6994800" cy="5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Mission: Creating  healthy, regional and vegan food options , while creating community-based networks and knowledge development. The company itself is not advertising the Application of the SDGs, but one could loosely link the mission to SDG 3 (Health) and SDG 12 ( Sustainable Consumption 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937850" y="3938375"/>
            <a:ext cx="30948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Social Media as a concret tool for building a network ans fostering connections with clients, partners and the public, really enhances the idea of community-led ( or based). As well as usign “self-branding” as the base for community building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