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287000" cx="18288000"/>
  <p:notesSz cx="6858000" cy="9144000"/>
  <p:embeddedFontLst>
    <p:embeddedFont>
      <p:font typeface="Open Sans"/>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1" roundtripDataSignature="AMtx7miAPb/zDCUyYU3usinV9DrYuD9Gx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OpenSans-boldItalic.fntdata"/><Relationship Id="rId9"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OpenSans-regular.fntdata"/><Relationship Id="rId8" Type="http://schemas.openxmlformats.org/officeDocument/2006/relationships/font" Target="fonts/OpenSan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103071895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g3103071895d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 name="Google Shape;1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1792288" y="612775"/>
            <a:ext cx="5486400" cy="4114800"/>
          </a:xfrm>
          <a:prstGeom prst="rect">
            <a:avLst/>
          </a:prstGeom>
          <a:noFill/>
          <a:ln>
            <a:noFill/>
          </a:ln>
        </p:spPr>
      </p:sp>
      <p:sp>
        <p:nvSpPr>
          <p:cNvPr id="64" name="Google Shape;64;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9.png"/><Relationship Id="rId11" Type="http://schemas.openxmlformats.org/officeDocument/2006/relationships/image" Target="../media/image10.jpg"/><Relationship Id="rId10" Type="http://schemas.openxmlformats.org/officeDocument/2006/relationships/image" Target="../media/image6.png"/><Relationship Id="rId9" Type="http://schemas.openxmlformats.org/officeDocument/2006/relationships/image" Target="../media/image7.png"/><Relationship Id="rId5" Type="http://schemas.openxmlformats.org/officeDocument/2006/relationships/image" Target="../media/image4.png"/><Relationship Id="rId6" Type="http://schemas.openxmlformats.org/officeDocument/2006/relationships/image" Target="../media/image3.png"/><Relationship Id="rId7" Type="http://schemas.openxmlformats.org/officeDocument/2006/relationships/image" Target="../media/image8.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g3103071895d_0_0"/>
          <p:cNvGrpSpPr/>
          <p:nvPr/>
        </p:nvGrpSpPr>
        <p:grpSpPr>
          <a:xfrm>
            <a:off x="0" y="-204239"/>
            <a:ext cx="3690543" cy="9680701"/>
            <a:chOff x="0" y="-66675"/>
            <a:chExt cx="1204800" cy="3160323"/>
          </a:xfrm>
        </p:grpSpPr>
        <p:sp>
          <p:nvSpPr>
            <p:cNvPr id="85" name="Google Shape;85;g3103071895d_0_0"/>
            <p:cNvSpPr/>
            <p:nvPr/>
          </p:nvSpPr>
          <p:spPr>
            <a:xfrm>
              <a:off x="0" y="0"/>
              <a:ext cx="1204702" cy="3093648"/>
            </a:xfrm>
            <a:custGeom>
              <a:rect b="b" l="l" r="r" t="t"/>
              <a:pathLst>
                <a:path extrusionOk="0" h="3093648" w="1204702">
                  <a:moveTo>
                    <a:pt x="0" y="0"/>
                  </a:moveTo>
                  <a:lnTo>
                    <a:pt x="1204702" y="0"/>
                  </a:lnTo>
                  <a:lnTo>
                    <a:pt x="1204702" y="3093648"/>
                  </a:lnTo>
                  <a:lnTo>
                    <a:pt x="0" y="3093648"/>
                  </a:lnTo>
                  <a:close/>
                </a:path>
              </a:pathLst>
            </a:custGeom>
            <a:solidFill>
              <a:srgbClr val="FF914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86" name="Google Shape;86;g3103071895d_0_0"/>
            <p:cNvSpPr txBox="1"/>
            <p:nvPr/>
          </p:nvSpPr>
          <p:spPr>
            <a:xfrm>
              <a:off x="0" y="-66675"/>
              <a:ext cx="1204800" cy="3160200"/>
            </a:xfrm>
            <a:prstGeom prst="rect">
              <a:avLst/>
            </a:prstGeom>
            <a:noFill/>
            <a:ln>
              <a:noFill/>
            </a:ln>
          </p:spPr>
          <p:txBody>
            <a:bodyPr anchorCtr="0" anchor="ctr" bIns="50800" lIns="50800" spcFirstLastPara="1" rIns="50800" wrap="square" tIns="50800">
              <a:noAutofit/>
            </a:bodyPr>
            <a:lstStyle/>
            <a:p>
              <a:pPr indent="0" lvl="0" marL="0" marR="0" rtl="0" algn="ctr">
                <a:lnSpc>
                  <a:spcPct val="155555"/>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87" name="Google Shape;87;g3103071895d_0_0"/>
          <p:cNvSpPr/>
          <p:nvPr/>
        </p:nvSpPr>
        <p:spPr>
          <a:xfrm>
            <a:off x="258723" y="1181259"/>
            <a:ext cx="533432" cy="533432"/>
          </a:xfrm>
          <a:custGeom>
            <a:rect b="b" l="l" r="r" t="t"/>
            <a:pathLst>
              <a:path extrusionOk="0" h="533432" w="533432">
                <a:moveTo>
                  <a:pt x="0" y="0"/>
                </a:moveTo>
                <a:lnTo>
                  <a:pt x="533432" y="0"/>
                </a:lnTo>
                <a:lnTo>
                  <a:pt x="533432" y="533432"/>
                </a:lnTo>
                <a:lnTo>
                  <a:pt x="0" y="533432"/>
                </a:lnTo>
                <a:lnTo>
                  <a:pt x="0" y="0"/>
                </a:lnTo>
                <a:close/>
              </a:path>
            </a:pathLst>
          </a:cu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88" name="Google Shape;88;g3103071895d_0_0"/>
          <p:cNvGrpSpPr/>
          <p:nvPr/>
        </p:nvGrpSpPr>
        <p:grpSpPr>
          <a:xfrm>
            <a:off x="258723" y="1586969"/>
            <a:ext cx="3192568" cy="3556821"/>
            <a:chOff x="0" y="-66675"/>
            <a:chExt cx="759900" cy="846600"/>
          </a:xfrm>
        </p:grpSpPr>
        <p:sp>
          <p:nvSpPr>
            <p:cNvPr id="89" name="Google Shape;89;g3103071895d_0_0"/>
            <p:cNvSpPr/>
            <p:nvPr/>
          </p:nvSpPr>
          <p:spPr>
            <a:xfrm>
              <a:off x="0" y="0"/>
              <a:ext cx="759862" cy="779817"/>
            </a:xfrm>
            <a:custGeom>
              <a:rect b="b" l="l" r="r" t="t"/>
              <a:pathLst>
                <a:path extrusionOk="0" h="779817" w="759862">
                  <a:moveTo>
                    <a:pt x="0" y="0"/>
                  </a:moveTo>
                  <a:lnTo>
                    <a:pt x="759862" y="0"/>
                  </a:lnTo>
                  <a:lnTo>
                    <a:pt x="759862" y="779817"/>
                  </a:lnTo>
                  <a:lnTo>
                    <a:pt x="0" y="77981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0" name="Google Shape;90;g3103071895d_0_0"/>
            <p:cNvSpPr txBox="1"/>
            <p:nvPr/>
          </p:nvSpPr>
          <p:spPr>
            <a:xfrm>
              <a:off x="0" y="-66675"/>
              <a:ext cx="759900" cy="846600"/>
            </a:xfrm>
            <a:prstGeom prst="rect">
              <a:avLst/>
            </a:prstGeom>
            <a:noFill/>
            <a:ln>
              <a:noFill/>
            </a:ln>
          </p:spPr>
          <p:txBody>
            <a:bodyPr anchorCtr="0" anchor="ctr" bIns="50800" lIns="50800" spcFirstLastPara="1" rIns="50800" wrap="square" tIns="50800">
              <a:noAutofit/>
            </a:bodyPr>
            <a:lstStyle/>
            <a:p>
              <a:pPr indent="0" lvl="0" marL="0" marR="0" rtl="0" algn="l">
                <a:lnSpc>
                  <a:spcPct val="155555"/>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The Green and Blue Development Social Cooperative Enterprise</a:t>
              </a:r>
              <a:endParaRPr b="0" i="0" sz="1400" u="none" cap="none" strike="noStrike">
                <a:solidFill>
                  <a:srgbClr val="000000"/>
                </a:solidFill>
                <a:latin typeface="Arial"/>
                <a:ea typeface="Arial"/>
                <a:cs typeface="Arial"/>
                <a:sym typeface="Arial"/>
              </a:endParaRPr>
            </a:p>
          </p:txBody>
        </p:sp>
      </p:grpSp>
      <p:sp>
        <p:nvSpPr>
          <p:cNvPr id="91" name="Google Shape;91;g3103071895d_0_0"/>
          <p:cNvSpPr/>
          <p:nvPr/>
        </p:nvSpPr>
        <p:spPr>
          <a:xfrm>
            <a:off x="1835364" y="9476593"/>
            <a:ext cx="2553362" cy="660352"/>
          </a:xfrm>
          <a:custGeom>
            <a:rect b="b" l="l" r="r" t="t"/>
            <a:pathLst>
              <a:path extrusionOk="0" h="660352" w="2553362">
                <a:moveTo>
                  <a:pt x="0" y="0"/>
                </a:moveTo>
                <a:lnTo>
                  <a:pt x="2553362" y="0"/>
                </a:lnTo>
                <a:lnTo>
                  <a:pt x="2553362" y="660352"/>
                </a:lnTo>
                <a:lnTo>
                  <a:pt x="0" y="660352"/>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92" name="Google Shape;92;g3103071895d_0_0"/>
          <p:cNvGrpSpPr/>
          <p:nvPr/>
        </p:nvGrpSpPr>
        <p:grpSpPr>
          <a:xfrm>
            <a:off x="248940" y="5683539"/>
            <a:ext cx="3192568" cy="3513967"/>
            <a:chOff x="0" y="-66675"/>
            <a:chExt cx="759900" cy="836400"/>
          </a:xfrm>
        </p:grpSpPr>
        <p:sp>
          <p:nvSpPr>
            <p:cNvPr id="93" name="Google Shape;93;g3103071895d_0_0"/>
            <p:cNvSpPr/>
            <p:nvPr/>
          </p:nvSpPr>
          <p:spPr>
            <a:xfrm>
              <a:off x="0" y="0"/>
              <a:ext cx="759862" cy="769697"/>
            </a:xfrm>
            <a:custGeom>
              <a:rect b="b" l="l" r="r" t="t"/>
              <a:pathLst>
                <a:path extrusionOk="0" h="769697" w="759862">
                  <a:moveTo>
                    <a:pt x="0" y="0"/>
                  </a:moveTo>
                  <a:lnTo>
                    <a:pt x="759862" y="0"/>
                  </a:lnTo>
                  <a:lnTo>
                    <a:pt x="759862" y="769697"/>
                  </a:lnTo>
                  <a:lnTo>
                    <a:pt x="0" y="76969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4" name="Google Shape;94;g3103071895d_0_0"/>
            <p:cNvSpPr txBox="1"/>
            <p:nvPr/>
          </p:nvSpPr>
          <p:spPr>
            <a:xfrm>
              <a:off x="0" y="-66675"/>
              <a:ext cx="759900" cy="836400"/>
            </a:xfrm>
            <a:prstGeom prst="rect">
              <a:avLst/>
            </a:prstGeom>
            <a:noFill/>
            <a:ln>
              <a:noFill/>
            </a:ln>
          </p:spPr>
          <p:txBody>
            <a:bodyPr anchorCtr="0" anchor="ctr" bIns="50800" lIns="50800" spcFirstLastPara="1" rIns="50800" wrap="square" tIns="50800">
              <a:noAutofit/>
            </a:bodyPr>
            <a:lstStyle/>
            <a:p>
              <a:pPr indent="0" lvl="0" marL="0" marR="0" rtl="0" algn="ctr">
                <a:lnSpc>
                  <a:spcPct val="155555"/>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5" name="Google Shape;95;g3103071895d_0_0"/>
          <p:cNvSpPr/>
          <p:nvPr/>
        </p:nvSpPr>
        <p:spPr>
          <a:xfrm>
            <a:off x="247481" y="5343525"/>
            <a:ext cx="502411" cy="502411"/>
          </a:xfrm>
          <a:custGeom>
            <a:rect b="b" l="l" r="r" t="t"/>
            <a:pathLst>
              <a:path extrusionOk="0" h="502411" w="502411">
                <a:moveTo>
                  <a:pt x="0" y="0"/>
                </a:moveTo>
                <a:lnTo>
                  <a:pt x="502411" y="0"/>
                </a:lnTo>
                <a:lnTo>
                  <a:pt x="502411" y="502411"/>
                </a:lnTo>
                <a:lnTo>
                  <a:pt x="0" y="502411"/>
                </a:lnTo>
                <a:lnTo>
                  <a:pt x="0" y="0"/>
                </a:lnTo>
                <a:close/>
              </a:path>
            </a:pathLst>
          </a:cu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96" name="Google Shape;96;g3103071895d_0_0"/>
          <p:cNvGrpSpPr/>
          <p:nvPr/>
        </p:nvGrpSpPr>
        <p:grpSpPr>
          <a:xfrm>
            <a:off x="3680511" y="4670258"/>
            <a:ext cx="14607490" cy="790229"/>
            <a:chOff x="0" y="-57150"/>
            <a:chExt cx="2104545" cy="106883"/>
          </a:xfrm>
        </p:grpSpPr>
        <p:sp>
          <p:nvSpPr>
            <p:cNvPr id="97" name="Google Shape;97;g3103071895d_0_0"/>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98" name="Google Shape;98;g3103071895d_0_0"/>
            <p:cNvSpPr txBox="1"/>
            <p:nvPr/>
          </p:nvSpPr>
          <p:spPr>
            <a:xfrm>
              <a:off x="0" y="-57150"/>
              <a:ext cx="2104500" cy="1068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99" name="Google Shape;99;g3103071895d_0_0"/>
          <p:cNvSpPr/>
          <p:nvPr/>
        </p:nvSpPr>
        <p:spPr>
          <a:xfrm>
            <a:off x="3581360" y="7958856"/>
            <a:ext cx="14706014" cy="132519"/>
          </a:xfrm>
          <a:custGeom>
            <a:rect b="b" l="l" r="r" t="t"/>
            <a:pathLst>
              <a:path extrusionOk="0" h="79370" w="15874016">
                <a:moveTo>
                  <a:pt x="0" y="0"/>
                </a:moveTo>
                <a:lnTo>
                  <a:pt x="15874016" y="0"/>
                </a:lnTo>
                <a:lnTo>
                  <a:pt x="15874016" y="79370"/>
                </a:lnTo>
                <a:lnTo>
                  <a:pt x="0" y="79370"/>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0" name="Google Shape;100;g3103071895d_0_0"/>
          <p:cNvSpPr/>
          <p:nvPr/>
        </p:nvSpPr>
        <p:spPr>
          <a:xfrm>
            <a:off x="3690921" y="9379481"/>
            <a:ext cx="14597079" cy="87871"/>
          </a:xfrm>
          <a:custGeom>
            <a:rect b="b" l="l" r="r" t="t"/>
            <a:pathLst>
              <a:path extrusionOk="0" h="79370" w="15874016">
                <a:moveTo>
                  <a:pt x="0" y="0"/>
                </a:moveTo>
                <a:lnTo>
                  <a:pt x="15874016" y="0"/>
                </a:lnTo>
                <a:lnTo>
                  <a:pt x="15874016" y="79370"/>
                </a:lnTo>
                <a:lnTo>
                  <a:pt x="0" y="79370"/>
                </a:lnTo>
                <a:lnTo>
                  <a:pt x="0" y="0"/>
                </a:lnTo>
                <a:close/>
              </a:path>
            </a:pathLst>
          </a:cu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nvGrpSpPr>
          <p:cNvPr id="101" name="Google Shape;101;g3103071895d_0_0"/>
          <p:cNvGrpSpPr/>
          <p:nvPr/>
        </p:nvGrpSpPr>
        <p:grpSpPr>
          <a:xfrm>
            <a:off x="3680511" y="1834935"/>
            <a:ext cx="14607490" cy="790229"/>
            <a:chOff x="0" y="-57150"/>
            <a:chExt cx="2104545" cy="106883"/>
          </a:xfrm>
        </p:grpSpPr>
        <p:sp>
          <p:nvSpPr>
            <p:cNvPr id="102" name="Google Shape;102;g3103071895d_0_0"/>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3" name="Google Shape;103;g3103071895d_0_0"/>
            <p:cNvSpPr txBox="1"/>
            <p:nvPr/>
          </p:nvSpPr>
          <p:spPr>
            <a:xfrm>
              <a:off x="0" y="-57150"/>
              <a:ext cx="2104500" cy="1068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grpSp>
        <p:nvGrpSpPr>
          <p:cNvPr id="104" name="Google Shape;104;g3103071895d_0_0"/>
          <p:cNvGrpSpPr/>
          <p:nvPr/>
        </p:nvGrpSpPr>
        <p:grpSpPr>
          <a:xfrm>
            <a:off x="3680511" y="-416452"/>
            <a:ext cx="14607175" cy="790229"/>
            <a:chOff x="0" y="-57150"/>
            <a:chExt cx="2104545" cy="106883"/>
          </a:xfrm>
        </p:grpSpPr>
        <p:sp>
          <p:nvSpPr>
            <p:cNvPr id="105" name="Google Shape;105;g3103071895d_0_0"/>
            <p:cNvSpPr/>
            <p:nvPr/>
          </p:nvSpPr>
          <p:spPr>
            <a:xfrm>
              <a:off x="0" y="0"/>
              <a:ext cx="2104545" cy="49733"/>
            </a:xfrm>
            <a:custGeom>
              <a:rect b="b" l="l" r="r" t="t"/>
              <a:pathLst>
                <a:path extrusionOk="0" h="49733" w="2104545">
                  <a:moveTo>
                    <a:pt x="0" y="0"/>
                  </a:moveTo>
                  <a:lnTo>
                    <a:pt x="2104545" y="0"/>
                  </a:lnTo>
                  <a:lnTo>
                    <a:pt x="2104545" y="49733"/>
                  </a:lnTo>
                  <a:lnTo>
                    <a:pt x="0" y="49733"/>
                  </a:lnTo>
                  <a:close/>
                </a:path>
              </a:pathLst>
            </a:custGeom>
            <a:gradFill>
              <a:gsLst>
                <a:gs pos="0">
                  <a:srgbClr val="5DE0E6"/>
                </a:gs>
                <a:gs pos="100000">
                  <a:srgbClr val="004AAD"/>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6" name="Google Shape;106;g3103071895d_0_0"/>
            <p:cNvSpPr txBox="1"/>
            <p:nvPr/>
          </p:nvSpPr>
          <p:spPr>
            <a:xfrm>
              <a:off x="0" y="-57150"/>
              <a:ext cx="2104500" cy="1068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07" name="Google Shape;107;g3103071895d_0_0"/>
          <p:cNvSpPr/>
          <p:nvPr/>
        </p:nvSpPr>
        <p:spPr>
          <a:xfrm>
            <a:off x="8274046" y="54603"/>
            <a:ext cx="355047" cy="285369"/>
          </a:xfrm>
          <a:custGeom>
            <a:rect b="b" l="l" r="r" t="t"/>
            <a:pathLst>
              <a:path extrusionOk="0" h="285369" w="355047">
                <a:moveTo>
                  <a:pt x="0" y="0"/>
                </a:moveTo>
                <a:lnTo>
                  <a:pt x="355047" y="0"/>
                </a:lnTo>
                <a:lnTo>
                  <a:pt x="355047" y="285369"/>
                </a:lnTo>
                <a:lnTo>
                  <a:pt x="0" y="285369"/>
                </a:lnTo>
                <a:lnTo>
                  <a:pt x="0" y="0"/>
                </a:lnTo>
                <a:close/>
              </a:path>
            </a:pathLst>
          </a:cu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8" name="Google Shape;108;g3103071895d_0_0"/>
          <p:cNvSpPr/>
          <p:nvPr/>
        </p:nvSpPr>
        <p:spPr>
          <a:xfrm>
            <a:off x="8340379" y="4918275"/>
            <a:ext cx="288714" cy="288714"/>
          </a:xfrm>
          <a:custGeom>
            <a:rect b="b" l="l" r="r" t="t"/>
            <a:pathLst>
              <a:path extrusionOk="0" h="288714" w="288714">
                <a:moveTo>
                  <a:pt x="0" y="0"/>
                </a:moveTo>
                <a:lnTo>
                  <a:pt x="288714" y="0"/>
                </a:lnTo>
                <a:lnTo>
                  <a:pt x="288714" y="288714"/>
                </a:lnTo>
                <a:lnTo>
                  <a:pt x="0" y="288714"/>
                </a:lnTo>
                <a:lnTo>
                  <a:pt x="0" y="0"/>
                </a:lnTo>
                <a:close/>
              </a:path>
            </a:pathLst>
          </a:cu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09" name="Google Shape;109;g3103071895d_0_0"/>
          <p:cNvSpPr/>
          <p:nvPr/>
        </p:nvSpPr>
        <p:spPr>
          <a:xfrm>
            <a:off x="6535056" y="2645120"/>
            <a:ext cx="324873" cy="324873"/>
          </a:xfrm>
          <a:custGeom>
            <a:rect b="b" l="l" r="r" t="t"/>
            <a:pathLst>
              <a:path extrusionOk="0" h="324873" w="324873">
                <a:moveTo>
                  <a:pt x="0" y="0"/>
                </a:moveTo>
                <a:lnTo>
                  <a:pt x="324873" y="0"/>
                </a:lnTo>
                <a:lnTo>
                  <a:pt x="324873" y="324872"/>
                </a:lnTo>
                <a:lnTo>
                  <a:pt x="0" y="324872"/>
                </a:lnTo>
                <a:lnTo>
                  <a:pt x="0" y="0"/>
                </a:lnTo>
                <a:close/>
              </a:path>
            </a:pathLst>
          </a:cu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0" name="Google Shape;110;g3103071895d_0_0"/>
          <p:cNvSpPr txBox="1"/>
          <p:nvPr/>
        </p:nvSpPr>
        <p:spPr>
          <a:xfrm>
            <a:off x="3809313" y="8102879"/>
            <a:ext cx="6109800" cy="629981"/>
          </a:xfrm>
          <a:prstGeom prst="rect">
            <a:avLst/>
          </a:prstGeom>
          <a:noFill/>
          <a:ln>
            <a:noFill/>
          </a:ln>
        </p:spPr>
        <p:txBody>
          <a:bodyPr anchorCtr="0" anchor="t" bIns="0" lIns="0" spcFirstLastPara="1" rIns="0" wrap="square" tIns="0">
            <a:spAutoFit/>
          </a:bodyPr>
          <a:lstStyle/>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Possible factors to be included:</a:t>
            </a:r>
            <a:endParaRPr b="0" i="0" sz="1400" u="none" cap="none" strike="noStrike">
              <a:solidFill>
                <a:srgbClr val="000000"/>
              </a:solidFill>
              <a:latin typeface="Arial"/>
              <a:ea typeface="Arial"/>
              <a:cs typeface="Arial"/>
              <a:sym typeface="Arial"/>
            </a:endParaRPr>
          </a:p>
          <a:p>
            <a:pPr indent="0" lvl="0" marL="0" marR="0" rtl="0" algn="l">
              <a:lnSpc>
                <a:spcPct val="140026"/>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g3103071895d_0_0"/>
          <p:cNvSpPr/>
          <p:nvPr/>
        </p:nvSpPr>
        <p:spPr>
          <a:xfrm>
            <a:off x="325719" y="5420177"/>
            <a:ext cx="345934" cy="349108"/>
          </a:xfrm>
          <a:custGeom>
            <a:rect b="b" l="l" r="r" t="t"/>
            <a:pathLst>
              <a:path extrusionOk="0" h="349108" w="345934">
                <a:moveTo>
                  <a:pt x="0" y="0"/>
                </a:moveTo>
                <a:lnTo>
                  <a:pt x="345934" y="0"/>
                </a:lnTo>
                <a:lnTo>
                  <a:pt x="345934" y="349107"/>
                </a:lnTo>
                <a:lnTo>
                  <a:pt x="0" y="349107"/>
                </a:lnTo>
                <a:lnTo>
                  <a:pt x="0" y="0"/>
                </a:lnTo>
                <a:close/>
              </a:path>
            </a:pathLst>
          </a:cu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12" name="Google Shape;112;g3103071895d_0_0"/>
          <p:cNvSpPr txBox="1"/>
          <p:nvPr/>
        </p:nvSpPr>
        <p:spPr>
          <a:xfrm>
            <a:off x="6000300" y="2248877"/>
            <a:ext cx="8130000" cy="2823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CORE BUSINESS: (Sustainable Developmet Goal APPLIED???)</a:t>
            </a:r>
            <a:endParaRPr b="0" i="0" sz="1400" u="none" cap="none" strike="noStrike">
              <a:solidFill>
                <a:srgbClr val="000000"/>
              </a:solidFill>
              <a:latin typeface="Arial"/>
              <a:ea typeface="Arial"/>
              <a:cs typeface="Arial"/>
              <a:sym typeface="Arial"/>
            </a:endParaRPr>
          </a:p>
        </p:txBody>
      </p:sp>
      <p:sp>
        <p:nvSpPr>
          <p:cNvPr id="113" name="Google Shape;113;g3103071895d_0_0"/>
          <p:cNvSpPr txBox="1"/>
          <p:nvPr/>
        </p:nvSpPr>
        <p:spPr>
          <a:xfrm>
            <a:off x="248940" y="301872"/>
            <a:ext cx="3431700" cy="788400"/>
          </a:xfrm>
          <a:prstGeom prst="rect">
            <a:avLst/>
          </a:prstGeom>
          <a:noFill/>
          <a:ln>
            <a:noFill/>
          </a:ln>
        </p:spPr>
        <p:txBody>
          <a:bodyPr anchorCtr="0" anchor="t" bIns="0" lIns="0" spcFirstLastPara="1" rIns="0" wrap="square" tIns="0">
            <a:spAutoFit/>
          </a:bodyPr>
          <a:lstStyle/>
          <a:p>
            <a:pPr indent="0" lvl="0" marL="0" marR="0" rtl="0" algn="l">
              <a:lnSpc>
                <a:spcPct val="140018"/>
              </a:lnSpc>
              <a:spcBef>
                <a:spcPts val="0"/>
              </a:spcBef>
              <a:spcAft>
                <a:spcPts val="0"/>
              </a:spcAft>
              <a:buClr>
                <a:srgbClr val="000000"/>
              </a:buClr>
              <a:buSzPts val="2134"/>
              <a:buFont typeface="Arial"/>
              <a:buNone/>
            </a:pPr>
            <a:r>
              <a:rPr b="1" i="0" lang="en-US" sz="2134" u="sng" cap="none" strike="noStrike">
                <a:solidFill>
                  <a:srgbClr val="FFFFFF"/>
                </a:solidFill>
                <a:latin typeface="Open Sans"/>
                <a:ea typeface="Open Sans"/>
                <a:cs typeface="Open Sans"/>
                <a:sym typeface="Open Sans"/>
              </a:rPr>
              <a:t>Community-led enterprises: CASE STUDY</a:t>
            </a:r>
            <a:endParaRPr b="0" i="0" sz="1400" u="none" cap="none" strike="noStrike">
              <a:solidFill>
                <a:srgbClr val="000000"/>
              </a:solidFill>
              <a:latin typeface="Arial"/>
              <a:ea typeface="Arial"/>
              <a:cs typeface="Arial"/>
              <a:sym typeface="Arial"/>
            </a:endParaRPr>
          </a:p>
        </p:txBody>
      </p:sp>
      <p:sp>
        <p:nvSpPr>
          <p:cNvPr id="114" name="Google Shape;114;g3103071895d_0_0"/>
          <p:cNvSpPr txBox="1"/>
          <p:nvPr/>
        </p:nvSpPr>
        <p:spPr>
          <a:xfrm>
            <a:off x="900909" y="1290944"/>
            <a:ext cx="1705200" cy="265500"/>
          </a:xfrm>
          <a:prstGeom prst="rect">
            <a:avLst/>
          </a:prstGeom>
          <a:noFill/>
          <a:ln>
            <a:noFill/>
          </a:ln>
        </p:spPr>
        <p:txBody>
          <a:bodyPr anchorCtr="0" anchor="t" bIns="0" lIns="0" spcFirstLastPara="1" rIns="0" wrap="square" tIns="0">
            <a:spAutoFit/>
          </a:bodyPr>
          <a:lstStyle/>
          <a:p>
            <a:pPr indent="0" lvl="0" marL="0" marR="0" rtl="0" algn="l">
              <a:lnSpc>
                <a:spcPct val="140023"/>
              </a:lnSpc>
              <a:spcBef>
                <a:spcPts val="0"/>
              </a:spcBef>
              <a:spcAft>
                <a:spcPts val="0"/>
              </a:spcAft>
              <a:buClr>
                <a:srgbClr val="000000"/>
              </a:buClr>
              <a:buSzPts val="1724"/>
              <a:buFont typeface="Arial"/>
              <a:buNone/>
            </a:pPr>
            <a:r>
              <a:rPr b="1" i="0" lang="en-US" sz="1724" u="none" cap="none" strike="noStrike">
                <a:solidFill>
                  <a:srgbClr val="FFFFFF"/>
                </a:solidFill>
                <a:latin typeface="Open Sans"/>
                <a:ea typeface="Open Sans"/>
                <a:cs typeface="Open Sans"/>
                <a:sym typeface="Open Sans"/>
              </a:rPr>
              <a:t>Company Info:</a:t>
            </a:r>
            <a:endParaRPr b="0" i="0" sz="1400" u="none" cap="none" strike="noStrike">
              <a:solidFill>
                <a:srgbClr val="000000"/>
              </a:solidFill>
              <a:latin typeface="Arial"/>
              <a:ea typeface="Arial"/>
              <a:cs typeface="Arial"/>
              <a:sym typeface="Arial"/>
            </a:endParaRPr>
          </a:p>
        </p:txBody>
      </p:sp>
      <p:sp>
        <p:nvSpPr>
          <p:cNvPr id="115" name="Google Shape;115;g3103071895d_0_0"/>
          <p:cNvSpPr txBox="1"/>
          <p:nvPr/>
        </p:nvSpPr>
        <p:spPr>
          <a:xfrm>
            <a:off x="4484499" y="9657071"/>
            <a:ext cx="12790800" cy="479400"/>
          </a:xfrm>
          <a:prstGeom prst="rect">
            <a:avLst/>
          </a:prstGeom>
          <a:noFill/>
          <a:ln>
            <a:noFill/>
          </a:ln>
        </p:spPr>
        <p:txBody>
          <a:bodyPr anchorCtr="0" anchor="t" bIns="0" lIns="0" spcFirstLastPara="1" rIns="0" wrap="square" tIns="0">
            <a:spAutoFit/>
          </a:bodyPr>
          <a:lstStyle/>
          <a:p>
            <a:pPr indent="0" lvl="0" marL="0" marR="0" rtl="0" algn="l">
              <a:lnSpc>
                <a:spcPct val="122428"/>
              </a:lnSpc>
              <a:spcBef>
                <a:spcPts val="0"/>
              </a:spcBef>
              <a:spcAft>
                <a:spcPts val="0"/>
              </a:spcAft>
              <a:buClr>
                <a:srgbClr val="000000"/>
              </a:buClr>
              <a:buSzPts val="1400"/>
              <a:buFont typeface="Arial"/>
              <a:buNone/>
            </a:pPr>
            <a:r>
              <a:rPr b="0" i="0" lang="en-US" sz="1400" u="none" cap="none" strike="noStrike">
                <a:solidFill>
                  <a:schemeClr val="dk1"/>
                </a:solidFill>
                <a:latin typeface="Calibri"/>
                <a:ea typeface="Calibri"/>
                <a:cs typeface="Calibri"/>
                <a:sym typeface="Calibri"/>
              </a:rPr>
              <a:t>This project has been cofunded with support from the European Commission. This publication [communication] reflects the views only of the author, and the Commission cannot be held responsible for any use which may be made of the information contained therein. 2023-1-ES01-KA220-HED-000161343</a:t>
            </a:r>
            <a:endParaRPr b="0" i="0" sz="1224" u="none" cap="none" strike="noStrike">
              <a:solidFill>
                <a:srgbClr val="000000"/>
              </a:solidFill>
              <a:latin typeface="Open Sans"/>
              <a:ea typeface="Open Sans"/>
              <a:cs typeface="Open Sans"/>
              <a:sym typeface="Open Sans"/>
            </a:endParaRPr>
          </a:p>
        </p:txBody>
      </p:sp>
      <p:sp>
        <p:nvSpPr>
          <p:cNvPr id="116" name="Google Shape;116;g3103071895d_0_0"/>
          <p:cNvSpPr txBox="1"/>
          <p:nvPr/>
        </p:nvSpPr>
        <p:spPr>
          <a:xfrm>
            <a:off x="792155" y="5283256"/>
            <a:ext cx="2423100" cy="636900"/>
          </a:xfrm>
          <a:prstGeom prst="rect">
            <a:avLst/>
          </a:prstGeom>
          <a:noFill/>
          <a:ln>
            <a:noFill/>
          </a:ln>
        </p:spPr>
        <p:txBody>
          <a:bodyPr anchorCtr="0" anchor="t" bIns="0" lIns="0" spcFirstLastPara="1" rIns="0" wrap="square" tIns="0">
            <a:spAutoFit/>
          </a:bodyPr>
          <a:lstStyle/>
          <a:p>
            <a:pPr indent="0" lvl="0" marL="0" marR="0" rtl="0" algn="l">
              <a:lnSpc>
                <a:spcPct val="140023"/>
              </a:lnSpc>
              <a:spcBef>
                <a:spcPts val="0"/>
              </a:spcBef>
              <a:spcAft>
                <a:spcPts val="0"/>
              </a:spcAft>
              <a:buClr>
                <a:srgbClr val="000000"/>
              </a:buClr>
              <a:buSzPts val="1724"/>
              <a:buFont typeface="Arial"/>
              <a:buNone/>
            </a:pPr>
            <a:r>
              <a:rPr b="1" i="0" lang="en-US" sz="1724" u="none" cap="none" strike="noStrike">
                <a:solidFill>
                  <a:srgbClr val="FFFFFF"/>
                </a:solidFill>
                <a:latin typeface="Open Sans"/>
                <a:ea typeface="Open Sans"/>
                <a:cs typeface="Open Sans"/>
                <a:sym typeface="Open Sans"/>
              </a:rPr>
              <a:t>Community-led Innovation</a:t>
            </a:r>
            <a:endParaRPr b="0" i="0" sz="1400" u="none" cap="none" strike="noStrike">
              <a:solidFill>
                <a:srgbClr val="000000"/>
              </a:solidFill>
              <a:latin typeface="Arial"/>
              <a:ea typeface="Arial"/>
              <a:cs typeface="Arial"/>
              <a:sym typeface="Arial"/>
            </a:endParaRPr>
          </a:p>
        </p:txBody>
      </p:sp>
      <p:sp>
        <p:nvSpPr>
          <p:cNvPr id="117" name="Google Shape;117;g3103071895d_0_0"/>
          <p:cNvSpPr txBox="1"/>
          <p:nvPr/>
        </p:nvSpPr>
        <p:spPr>
          <a:xfrm>
            <a:off x="425717" y="6173211"/>
            <a:ext cx="2686200" cy="2205300"/>
          </a:xfrm>
          <a:prstGeom prst="rect">
            <a:avLst/>
          </a:prstGeom>
          <a:noFill/>
          <a:ln>
            <a:noFill/>
          </a:ln>
        </p:spPr>
        <p:txBody>
          <a:bodyPr anchorCtr="0" anchor="t" bIns="0" lIns="0" spcFirstLastPara="1" rIns="0" wrap="square" tIns="0">
            <a:spAutoFit/>
          </a:bodyPr>
          <a:lstStyle/>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Is the Case Study considered an “innovative model”??</a:t>
            </a:r>
            <a:endParaRPr b="0" i="0" sz="1524" u="none" cap="none" strike="noStrike">
              <a:solidFill>
                <a:srgbClr val="000000"/>
              </a:solidFill>
              <a:latin typeface="Open Sans"/>
              <a:ea typeface="Open Sans"/>
              <a:cs typeface="Open Sans"/>
              <a:sym typeface="Open Sans"/>
            </a:endParaRPr>
          </a:p>
          <a:p>
            <a:pPr indent="0" lvl="0" marL="0" marR="0" rtl="0" algn="l">
              <a:lnSpc>
                <a:spcPct val="140026"/>
              </a:lnSpc>
              <a:spcBef>
                <a:spcPts val="0"/>
              </a:spcBef>
              <a:spcAft>
                <a:spcPts val="0"/>
              </a:spcAft>
              <a:buClr>
                <a:srgbClr val="000000"/>
              </a:buClr>
              <a:buSzPts val="1524"/>
              <a:buFont typeface="Arial"/>
              <a:buNone/>
            </a:pPr>
            <a:r>
              <a:t/>
            </a:r>
            <a:endParaRPr b="0" i="0" sz="1524" u="none" cap="none" strike="noStrike">
              <a:solidFill>
                <a:srgbClr val="000000"/>
              </a:solidFill>
              <a:latin typeface="Open Sans"/>
              <a:ea typeface="Open Sans"/>
              <a:cs typeface="Open Sans"/>
              <a:sym typeface="Open Sans"/>
            </a:endParaRPr>
          </a:p>
          <a:p>
            <a:pPr indent="0" lvl="0" marL="0" marR="0" rtl="0" algn="l">
              <a:lnSpc>
                <a:spcPct val="140026"/>
              </a:lnSpc>
              <a:spcBef>
                <a:spcPts val="0"/>
              </a:spcBef>
              <a:spcAft>
                <a:spcPts val="0"/>
              </a:spcAft>
              <a:buClr>
                <a:srgbClr val="000000"/>
              </a:buClr>
              <a:buSzPts val="1524"/>
              <a:buFont typeface="Arial"/>
              <a:buNone/>
            </a:pPr>
            <a:r>
              <a:rPr b="0" i="0" lang="en-US" sz="1524" u="none" cap="none" strike="noStrike">
                <a:solidFill>
                  <a:srgbClr val="000000"/>
                </a:solidFill>
                <a:latin typeface="Open Sans"/>
                <a:ea typeface="Open Sans"/>
                <a:cs typeface="Open Sans"/>
                <a:sym typeface="Open Sans"/>
              </a:rPr>
              <a:t>The company uses the strategy of community building resourceful and intelligent.</a:t>
            </a:r>
            <a:endParaRPr b="0" i="0" sz="1524" u="none" cap="none" strike="noStrike">
              <a:solidFill>
                <a:srgbClr val="000000"/>
              </a:solidFill>
              <a:latin typeface="Open Sans"/>
              <a:ea typeface="Open Sans"/>
              <a:cs typeface="Open Sans"/>
              <a:sym typeface="Open Sans"/>
            </a:endParaRPr>
          </a:p>
        </p:txBody>
      </p:sp>
      <p:sp>
        <p:nvSpPr>
          <p:cNvPr id="118" name="Google Shape;118;g3103071895d_0_0"/>
          <p:cNvSpPr txBox="1"/>
          <p:nvPr/>
        </p:nvSpPr>
        <p:spPr>
          <a:xfrm>
            <a:off x="5428051" y="5105527"/>
            <a:ext cx="8130000" cy="2823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KEY SUCCESS FACTORS</a:t>
            </a:r>
            <a:endParaRPr b="0" i="0" sz="1400" u="none" cap="none" strike="noStrike">
              <a:solidFill>
                <a:srgbClr val="000000"/>
              </a:solidFill>
              <a:latin typeface="Arial"/>
              <a:ea typeface="Arial"/>
              <a:cs typeface="Arial"/>
              <a:sym typeface="Arial"/>
            </a:endParaRPr>
          </a:p>
        </p:txBody>
      </p:sp>
      <p:sp>
        <p:nvSpPr>
          <p:cNvPr id="119" name="Google Shape;119;g3103071895d_0_0"/>
          <p:cNvSpPr txBox="1"/>
          <p:nvPr/>
        </p:nvSpPr>
        <p:spPr>
          <a:xfrm>
            <a:off x="3816224" y="5401329"/>
            <a:ext cx="14471776" cy="2412968"/>
          </a:xfrm>
          <a:prstGeom prst="rect">
            <a:avLst/>
          </a:prstGeom>
          <a:noFill/>
          <a:ln>
            <a:noFill/>
          </a:ln>
        </p:spPr>
        <p:txBody>
          <a:bodyPr anchorCtr="0" anchor="t" bIns="0" lIns="0" spcFirstLastPara="1" rIns="0" wrap="square" tIns="0">
            <a:spAutoFit/>
          </a:bodyPr>
          <a:lstStyle/>
          <a:p>
            <a:pPr indent="0" lvl="0" marL="0" marR="0" rtl="0" algn="just">
              <a:lnSpc>
                <a:spcPct val="140026"/>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GBD SCE stands out for its innovative approach in transforming academic research into viable products, addressing niche market needs, particularly in sustainable tourism and marine-based solutions. By focusing on sectors of the Blue Economy, such as sustainable seafood and tourism, it aligns with global sustainability trends, ensuring long-term market relevance. The cooperative's model also empowers youth, providing employment and educational opportunities in Greece's underserved rural areas, creating a skilled and committed workforce.</a:t>
            </a:r>
            <a:endParaRPr/>
          </a:p>
          <a:p>
            <a:pPr indent="0" lvl="0" marL="0" marR="0" rtl="0" algn="just">
              <a:lnSpc>
                <a:spcPct val="140026"/>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Through initiatives like "Blue Runs the World" and "Blue4Youth," GBD SCE equips young people with entrepreneurial, financial, and climate resilience skills, preparing them for careers in sustainable development. The cooperative follows high sustainability standards, integrating circular economy models and decarbonization goals to attract investors and partners focused on environmental responsibility. Strategic public-private partnerships and innovative funding, like blue bonds, further support the enterprise’s growth in ocean conservation and sustainable economic development. A diverse team with expertise in IT, environmental policy, and digital marketing enhances the cooperative’s ability to implement impactful, sustainable projects.</a:t>
            </a:r>
            <a:endParaRPr b="0" i="0" sz="1400" u="none" cap="none" strike="noStrike">
              <a:solidFill>
                <a:srgbClr val="000000"/>
              </a:solidFill>
              <a:latin typeface="Arial"/>
              <a:ea typeface="Arial"/>
              <a:cs typeface="Arial"/>
              <a:sym typeface="Arial"/>
            </a:endParaRPr>
          </a:p>
        </p:txBody>
      </p:sp>
      <p:sp>
        <p:nvSpPr>
          <p:cNvPr id="120" name="Google Shape;120;g3103071895d_0_0"/>
          <p:cNvSpPr txBox="1"/>
          <p:nvPr/>
        </p:nvSpPr>
        <p:spPr>
          <a:xfrm>
            <a:off x="7924685" y="34150"/>
            <a:ext cx="3431700" cy="2823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Clr>
                <a:srgbClr val="000000"/>
              </a:buClr>
              <a:buSzPts val="1834"/>
              <a:buFont typeface="Arial"/>
              <a:buNone/>
            </a:pPr>
            <a:r>
              <a:rPr b="1" i="0" lang="en-US" sz="1834" u="none" cap="none" strike="noStrike">
                <a:solidFill>
                  <a:srgbClr val="FFFFFF"/>
                </a:solidFill>
                <a:latin typeface="Open Sans"/>
                <a:ea typeface="Open Sans"/>
                <a:cs typeface="Open Sans"/>
                <a:sym typeface="Open Sans"/>
              </a:rPr>
              <a:t>BACKGROUND</a:t>
            </a:r>
            <a:endParaRPr b="0" i="0" sz="1400" u="none" cap="none" strike="noStrike">
              <a:solidFill>
                <a:srgbClr val="000000"/>
              </a:solidFill>
              <a:latin typeface="Arial"/>
              <a:ea typeface="Arial"/>
              <a:cs typeface="Arial"/>
              <a:sym typeface="Arial"/>
            </a:endParaRPr>
          </a:p>
        </p:txBody>
      </p:sp>
      <p:sp>
        <p:nvSpPr>
          <p:cNvPr id="121" name="Google Shape;121;g3103071895d_0_0"/>
          <p:cNvSpPr txBox="1"/>
          <p:nvPr/>
        </p:nvSpPr>
        <p:spPr>
          <a:xfrm>
            <a:off x="334899" y="6900708"/>
            <a:ext cx="24780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42266"/>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22" name="Google Shape;122;g3103071895d_0_0"/>
          <p:cNvPicPr preferRelativeResize="0"/>
          <p:nvPr/>
        </p:nvPicPr>
        <p:blipFill rotWithShape="1">
          <a:blip r:embed="rId11">
            <a:alphaModFix/>
          </a:blip>
          <a:srcRect b="0" l="0" r="0" t="0"/>
          <a:stretch/>
        </p:blipFill>
        <p:spPr>
          <a:xfrm>
            <a:off x="749900" y="9558326"/>
            <a:ext cx="835062" cy="660350"/>
          </a:xfrm>
          <a:prstGeom prst="rect">
            <a:avLst/>
          </a:prstGeom>
          <a:noFill/>
          <a:ln>
            <a:noFill/>
          </a:ln>
        </p:spPr>
      </p:pic>
      <p:sp>
        <p:nvSpPr>
          <p:cNvPr id="123" name="Google Shape;123;g3103071895d_0_0"/>
          <p:cNvSpPr txBox="1"/>
          <p:nvPr/>
        </p:nvSpPr>
        <p:spPr>
          <a:xfrm>
            <a:off x="3972100" y="588100"/>
            <a:ext cx="13815600" cy="17508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Calibri"/>
                <a:ea typeface="Calibri"/>
                <a:cs typeface="Calibri"/>
                <a:sym typeface="Calibri"/>
              </a:rPr>
              <a:t>The Green and Blue Development Social Cooperative Enterprise (GBD SCE) was founded by five young scientists driven by a vision to bridge the gap between academic research and practical market applications. Recognizing a lack of accessible paths for research to evolve into sustainable, market-ready innovations, these founders established the cooperative to transform research from universities, research centers, and start-ups into products and services that contribute to Greece’s economic and environmental well-being, particularly in Nafpaktos tourism.</a:t>
            </a:r>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Calibri"/>
              <a:ea typeface="Calibri"/>
              <a:cs typeface="Calibri"/>
              <a:sym typeface="Calibri"/>
            </a:endParaRPr>
          </a:p>
        </p:txBody>
      </p:sp>
      <p:sp>
        <p:nvSpPr>
          <p:cNvPr id="124" name="Google Shape;124;g3103071895d_0_0"/>
          <p:cNvSpPr txBox="1"/>
          <p:nvPr/>
        </p:nvSpPr>
        <p:spPr>
          <a:xfrm>
            <a:off x="3816224" y="2622135"/>
            <a:ext cx="14471776" cy="11214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Calibri"/>
                <a:ea typeface="Calibri"/>
                <a:cs typeface="Calibri"/>
                <a:sym typeface="Calibri"/>
              </a:rPr>
              <a:t>The Green and Blue Development Social Cooperative Enterprise (GBD SCE) is deeply aligned with several Sustainable Development Goals (SDGs), integrating these principles into its mission and operations. With a commitment to SDG 14: Life Below Water, GBD SCE supports marine conservation and promotes the sustainable use of ocean resources, aiming to foster a healthy, resilient marine environment. The cooperative also contributes to SDG 8: Decent Work and Economic Growth by creating employment opportunities, particularly for youth in Greece’s rural areas, thereby supporting sustainable economic growth and youth entrepreneurship. Additionally, SDG 13: Climate Action is addressed through projects focused on climate adaptation and sustainable marine practices, helping build climate resilience in coastal communities. By implementing circular economy models and responsible resource management, GBD SCE aligns with SDG 12: Responsible Consumption and Production, promoting sustainable practices that reduce environmental impact. Through educational initiatives that teach youth about the Blue Economy and sustainable development, the cooperative advances SDG 4: Quality Education, preparing young people for careers in sustainability. Finally, GBD SCE’s strategic public-private collaborations and innovative blue financing efforts reflect SDG 17: Partnerships for the Goals, enhancing its ability to contribute to these essential global targets.</a:t>
            </a:r>
            <a:endParaRPr b="0" i="0" sz="1600" u="none" cap="none" strike="noStrike">
              <a:solidFill>
                <a:schemeClr val="dk1"/>
              </a:solidFill>
              <a:latin typeface="Calibri"/>
              <a:ea typeface="Calibri"/>
              <a:cs typeface="Calibri"/>
              <a:sym typeface="Calibri"/>
            </a:endParaRPr>
          </a:p>
        </p:txBody>
      </p:sp>
      <p:sp>
        <p:nvSpPr>
          <p:cNvPr id="125" name="Google Shape;125;g3103071895d_0_0"/>
          <p:cNvSpPr txBox="1"/>
          <p:nvPr/>
        </p:nvSpPr>
        <p:spPr>
          <a:xfrm>
            <a:off x="3729512" y="8276473"/>
            <a:ext cx="14606863" cy="1195500"/>
          </a:xfrm>
          <a:prstGeom prst="rect">
            <a:avLst/>
          </a:prstGeom>
          <a:noFill/>
          <a:ln>
            <a:noFill/>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Calibri"/>
                <a:ea typeface="Calibri"/>
                <a:cs typeface="Calibri"/>
                <a:sym typeface="Calibri"/>
              </a:rPr>
              <a:t>Innovative Use of Academic Research: The enterprise’s unique approach to transforming academic research into viable products meets a niche market demand, especially for sustainable tourism and marine-based solutions.</a:t>
            </a:r>
            <a:endParaRPr/>
          </a:p>
          <a:p>
            <a:pPr indent="0" lvl="0" marL="0" marR="0" rtl="0" algn="just">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Calibri"/>
                <a:ea typeface="Calibri"/>
                <a:cs typeface="Calibri"/>
                <a:sym typeface="Calibri"/>
              </a:rPr>
              <a:t>Commitment to Blue Economic Development: By targeting key sectors of the Blue Economy, such as sustainable seafood and tourism, GBD SCE aligns itself with global sustainability trends and goals, ensuring its relevance in a rapidly evolving market.</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Mati Brotons Martínez</dc:creator>
</cp:coreProperties>
</file>