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Open Sans"/>
      <p:bold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j958fGbtse4Bqj9XtYFNDSHKRj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Montserrat-boldItalic.fntdata"/><Relationship Id="rId13" Type="http://customschemas.google.com/relationships/presentationmetadata" Target="metadata"/><Relationship Id="rId12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hyperlink" Target="about:blank" TargetMode="External"/><Relationship Id="rId10" Type="http://schemas.openxmlformats.org/officeDocument/2006/relationships/image" Target="../media/image9.png"/><Relationship Id="rId12" Type="http://schemas.openxmlformats.org/officeDocument/2006/relationships/image" Target="../media/image10.jpg"/><Relationship Id="rId9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04242"/>
            <a:ext cx="3690295" cy="9680835"/>
            <a:chOff x="0" y="-66675"/>
            <a:chExt cx="1204702" cy="316032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1204702" cy="3093648"/>
            </a:xfrm>
            <a:custGeom>
              <a:rect b="b" l="l" r="r" t="t"/>
              <a:pathLst>
                <a:path extrusionOk="0" h="3093648" w="1204702">
                  <a:moveTo>
                    <a:pt x="0" y="0"/>
                  </a:moveTo>
                  <a:lnTo>
                    <a:pt x="1204702" y="0"/>
                  </a:lnTo>
                  <a:lnTo>
                    <a:pt x="1204702" y="3093648"/>
                  </a:lnTo>
                  <a:lnTo>
                    <a:pt x="0" y="3093648"/>
                  </a:lnTo>
                  <a:close/>
                </a:path>
              </a:pathLst>
            </a:custGeom>
            <a:solidFill>
              <a:srgbClr val="FF914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66675"/>
              <a:ext cx="1204702" cy="3160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258723" y="1181259"/>
            <a:ext cx="533432" cy="533432"/>
          </a:xfrm>
          <a:custGeom>
            <a:rect b="b" l="l" r="r" t="t"/>
            <a:pathLst>
              <a:path extrusionOk="0" h="533432" w="533432">
                <a:moveTo>
                  <a:pt x="0" y="0"/>
                </a:moveTo>
                <a:lnTo>
                  <a:pt x="533432" y="0"/>
                </a:lnTo>
                <a:lnTo>
                  <a:pt x="533432" y="533432"/>
                </a:lnTo>
                <a:lnTo>
                  <a:pt x="0" y="533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258723" y="1586969"/>
            <a:ext cx="3192415" cy="3556372"/>
            <a:chOff x="0" y="-66675"/>
            <a:chExt cx="759862" cy="846492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759862" cy="779817"/>
            </a:xfrm>
            <a:custGeom>
              <a:rect b="b" l="l" r="r" t="t"/>
              <a:pathLst>
                <a:path extrusionOk="0" h="779817" w="759862">
                  <a:moveTo>
                    <a:pt x="0" y="0"/>
                  </a:moveTo>
                  <a:lnTo>
                    <a:pt x="759862" y="0"/>
                  </a:lnTo>
                  <a:lnTo>
                    <a:pt x="759862" y="779817"/>
                  </a:lnTo>
                  <a:lnTo>
                    <a:pt x="0" y="7798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0" y="-66675"/>
              <a:ext cx="759862" cy="8464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1835364" y="9476593"/>
            <a:ext cx="2553362" cy="660352"/>
          </a:xfrm>
          <a:custGeom>
            <a:rect b="b" l="l" r="r" t="t"/>
            <a:pathLst>
              <a:path extrusionOk="0" h="660352" w="2553362">
                <a:moveTo>
                  <a:pt x="0" y="0"/>
                </a:moveTo>
                <a:lnTo>
                  <a:pt x="2553362" y="0"/>
                </a:lnTo>
                <a:lnTo>
                  <a:pt x="2553362" y="660352"/>
                </a:lnTo>
                <a:lnTo>
                  <a:pt x="0" y="660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248940" y="5683539"/>
            <a:ext cx="3192415" cy="3513856"/>
            <a:chOff x="0" y="-66675"/>
            <a:chExt cx="759862" cy="836372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759862" cy="769697"/>
            </a:xfrm>
            <a:custGeom>
              <a:rect b="b" l="l" r="r" t="t"/>
              <a:pathLst>
                <a:path extrusionOk="0" h="769697" w="759862">
                  <a:moveTo>
                    <a:pt x="0" y="0"/>
                  </a:moveTo>
                  <a:lnTo>
                    <a:pt x="759862" y="0"/>
                  </a:lnTo>
                  <a:lnTo>
                    <a:pt x="759862" y="769697"/>
                  </a:lnTo>
                  <a:lnTo>
                    <a:pt x="0" y="7696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0" y="-66675"/>
              <a:ext cx="759862" cy="836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247481" y="5343525"/>
            <a:ext cx="502411" cy="502411"/>
          </a:xfrm>
          <a:custGeom>
            <a:rect b="b" l="l" r="r" t="t"/>
            <a:pathLst>
              <a:path extrusionOk="0" h="502411" w="502411">
                <a:moveTo>
                  <a:pt x="0" y="0"/>
                </a:moveTo>
                <a:lnTo>
                  <a:pt x="502411" y="0"/>
                </a:lnTo>
                <a:lnTo>
                  <a:pt x="502411" y="502411"/>
                </a:lnTo>
                <a:lnTo>
                  <a:pt x="0" y="50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1"/>
          <p:cNvGrpSpPr/>
          <p:nvPr/>
        </p:nvGrpSpPr>
        <p:grpSpPr>
          <a:xfrm>
            <a:off x="3680511" y="4461985"/>
            <a:ext cx="15559624" cy="790227"/>
            <a:chOff x="0" y="-57150"/>
            <a:chExt cx="2104545" cy="106883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2104545" cy="49733"/>
            </a:xfrm>
            <a:custGeom>
              <a:rect b="b" l="l" r="r" t="t"/>
              <a:pathLst>
                <a:path extrusionOk="0" h="49733" w="2104545">
                  <a:moveTo>
                    <a:pt x="0" y="0"/>
                  </a:moveTo>
                  <a:lnTo>
                    <a:pt x="2104545" y="0"/>
                  </a:lnTo>
                  <a:lnTo>
                    <a:pt x="2104545" y="49733"/>
                  </a:lnTo>
                  <a:lnTo>
                    <a:pt x="0" y="49733"/>
                  </a:ln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0" y="-57150"/>
              <a:ext cx="2104545" cy="106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"/>
          <p:cNvSpPr/>
          <p:nvPr/>
        </p:nvSpPr>
        <p:spPr>
          <a:xfrm>
            <a:off x="3690295" y="7171441"/>
            <a:ext cx="15874016" cy="79370"/>
          </a:xfrm>
          <a:custGeom>
            <a:rect b="b" l="l" r="r" t="t"/>
            <a:pathLst>
              <a:path extrusionOk="0" h="79370" w="15874016">
                <a:moveTo>
                  <a:pt x="0" y="0"/>
                </a:moveTo>
                <a:lnTo>
                  <a:pt x="15874016" y="0"/>
                </a:lnTo>
                <a:lnTo>
                  <a:pt x="15874016" y="79370"/>
                </a:lnTo>
                <a:lnTo>
                  <a:pt x="0" y="79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3690295" y="9394672"/>
            <a:ext cx="15874016" cy="79370"/>
          </a:xfrm>
          <a:custGeom>
            <a:rect b="b" l="l" r="r" t="t"/>
            <a:pathLst>
              <a:path extrusionOk="0" h="79370" w="15874016">
                <a:moveTo>
                  <a:pt x="0" y="0"/>
                </a:moveTo>
                <a:lnTo>
                  <a:pt x="15874016" y="0"/>
                </a:lnTo>
                <a:lnTo>
                  <a:pt x="15874016" y="79370"/>
                </a:lnTo>
                <a:lnTo>
                  <a:pt x="0" y="79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Google Shape;101;p1"/>
          <p:cNvGrpSpPr/>
          <p:nvPr/>
        </p:nvGrpSpPr>
        <p:grpSpPr>
          <a:xfrm>
            <a:off x="3680511" y="2202741"/>
            <a:ext cx="15559533" cy="790229"/>
            <a:chOff x="0" y="-57150"/>
            <a:chExt cx="2104545" cy="106883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2104545" cy="49733"/>
            </a:xfrm>
            <a:custGeom>
              <a:rect b="b" l="l" r="r" t="t"/>
              <a:pathLst>
                <a:path extrusionOk="0" h="49733" w="2104545">
                  <a:moveTo>
                    <a:pt x="0" y="0"/>
                  </a:moveTo>
                  <a:lnTo>
                    <a:pt x="2104545" y="0"/>
                  </a:lnTo>
                  <a:lnTo>
                    <a:pt x="2104545" y="49733"/>
                  </a:lnTo>
                  <a:lnTo>
                    <a:pt x="0" y="49733"/>
                  </a:ln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57150"/>
              <a:ext cx="2104545" cy="106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Google Shape;104;p1"/>
          <p:cNvGrpSpPr/>
          <p:nvPr/>
        </p:nvGrpSpPr>
        <p:grpSpPr>
          <a:xfrm>
            <a:off x="3680511" y="-416451"/>
            <a:ext cx="15559624" cy="790227"/>
            <a:chOff x="0" y="-57150"/>
            <a:chExt cx="2104545" cy="106883"/>
          </a:xfrm>
        </p:grpSpPr>
        <p:sp>
          <p:nvSpPr>
            <p:cNvPr id="105" name="Google Shape;105;p1"/>
            <p:cNvSpPr/>
            <p:nvPr/>
          </p:nvSpPr>
          <p:spPr>
            <a:xfrm>
              <a:off x="0" y="0"/>
              <a:ext cx="2104545" cy="49733"/>
            </a:xfrm>
            <a:custGeom>
              <a:rect b="b" l="l" r="r" t="t"/>
              <a:pathLst>
                <a:path extrusionOk="0" h="49733" w="2104545">
                  <a:moveTo>
                    <a:pt x="0" y="0"/>
                  </a:moveTo>
                  <a:lnTo>
                    <a:pt x="2104545" y="0"/>
                  </a:lnTo>
                  <a:lnTo>
                    <a:pt x="2104545" y="49733"/>
                  </a:lnTo>
                  <a:lnTo>
                    <a:pt x="0" y="49733"/>
                  </a:ln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"/>
            <p:cNvSpPr txBox="1"/>
            <p:nvPr/>
          </p:nvSpPr>
          <p:spPr>
            <a:xfrm>
              <a:off x="0" y="-57150"/>
              <a:ext cx="2104545" cy="1068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1"/>
          <p:cNvSpPr/>
          <p:nvPr/>
        </p:nvSpPr>
        <p:spPr>
          <a:xfrm>
            <a:off x="8274046" y="54603"/>
            <a:ext cx="355047" cy="285369"/>
          </a:xfrm>
          <a:custGeom>
            <a:rect b="b" l="l" r="r" t="t"/>
            <a:pathLst>
              <a:path extrusionOk="0" h="285369" w="355047">
                <a:moveTo>
                  <a:pt x="0" y="0"/>
                </a:moveTo>
                <a:lnTo>
                  <a:pt x="355047" y="0"/>
                </a:lnTo>
                <a:lnTo>
                  <a:pt x="355047" y="285369"/>
                </a:lnTo>
                <a:lnTo>
                  <a:pt x="0" y="2853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340379" y="4918275"/>
            <a:ext cx="288714" cy="288714"/>
          </a:xfrm>
          <a:custGeom>
            <a:rect b="b" l="l" r="r" t="t"/>
            <a:pathLst>
              <a:path extrusionOk="0" h="288714" w="288714">
                <a:moveTo>
                  <a:pt x="0" y="0"/>
                </a:moveTo>
                <a:lnTo>
                  <a:pt x="288714" y="0"/>
                </a:lnTo>
                <a:lnTo>
                  <a:pt x="288714" y="288714"/>
                </a:lnTo>
                <a:lnTo>
                  <a:pt x="0" y="288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6535056" y="2645120"/>
            <a:ext cx="324873" cy="324873"/>
          </a:xfrm>
          <a:custGeom>
            <a:rect b="b" l="l" r="r" t="t"/>
            <a:pathLst>
              <a:path extrusionOk="0" h="324873" w="324873">
                <a:moveTo>
                  <a:pt x="0" y="0"/>
                </a:moveTo>
                <a:lnTo>
                  <a:pt x="324873" y="0"/>
                </a:lnTo>
                <a:lnTo>
                  <a:pt x="324873" y="324872"/>
                </a:lnTo>
                <a:lnTo>
                  <a:pt x="0" y="324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3842700" y="7515800"/>
            <a:ext cx="4497600" cy="1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Possible factors to be included: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Problem identification: Difficulties and challenges.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Digital tools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results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"/>
          <p:cNvSpPr/>
          <p:nvPr/>
        </p:nvSpPr>
        <p:spPr>
          <a:xfrm rot="-5400000">
            <a:off x="7741046" y="8258907"/>
            <a:ext cx="2225587" cy="79370"/>
          </a:xfrm>
          <a:custGeom>
            <a:rect b="b" l="l" r="r" t="t"/>
            <a:pathLst>
              <a:path extrusionOk="0" h="79370" w="2225587">
                <a:moveTo>
                  <a:pt x="0" y="0"/>
                </a:moveTo>
                <a:lnTo>
                  <a:pt x="2225587" y="0"/>
                </a:lnTo>
                <a:lnTo>
                  <a:pt x="2225587" y="79370"/>
                </a:lnTo>
                <a:lnTo>
                  <a:pt x="0" y="79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415711" r="-19745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325719" y="5420177"/>
            <a:ext cx="345934" cy="349108"/>
          </a:xfrm>
          <a:custGeom>
            <a:rect b="b" l="l" r="r" t="t"/>
            <a:pathLst>
              <a:path extrusionOk="0" h="349108" w="345934">
                <a:moveTo>
                  <a:pt x="0" y="0"/>
                </a:moveTo>
                <a:lnTo>
                  <a:pt x="345934" y="0"/>
                </a:lnTo>
                <a:lnTo>
                  <a:pt x="345934" y="349107"/>
                </a:lnTo>
                <a:lnTo>
                  <a:pt x="0" y="349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6281326" y="2616545"/>
            <a:ext cx="8130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3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CORE BUSINESS: (Sustainable Developmet Goal APPLIED???)</a:t>
            </a:r>
            <a:endParaRPr/>
          </a:p>
        </p:txBody>
      </p:sp>
      <p:sp>
        <p:nvSpPr>
          <p:cNvPr id="114" name="Google Shape;114;p1"/>
          <p:cNvSpPr txBox="1"/>
          <p:nvPr/>
        </p:nvSpPr>
        <p:spPr>
          <a:xfrm>
            <a:off x="248940" y="301872"/>
            <a:ext cx="3431572" cy="7268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34" u="sng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Community-led enterprises: CASE STUDY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900909" y="1290944"/>
            <a:ext cx="1705190" cy="28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Company Info:</a:t>
            </a:r>
            <a:endParaRPr/>
          </a:p>
        </p:txBody>
      </p:sp>
      <p:sp>
        <p:nvSpPr>
          <p:cNvPr id="116" name="Google Shape;116;p1"/>
          <p:cNvSpPr txBox="1"/>
          <p:nvPr/>
        </p:nvSpPr>
        <p:spPr>
          <a:xfrm>
            <a:off x="4577703" y="9593719"/>
            <a:ext cx="12790743" cy="428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project has been funded with support from the European Commission. This publication [communication] reflects the views only of the author, and the Commission cannot be held responsible for any use which may be made of the information contained therein. 2023-1-ES01-KA220-HED-000161343</a:t>
            </a:r>
            <a:endParaRPr sz="1224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792155" y="5283256"/>
            <a:ext cx="2423030" cy="594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Community-led Innovation</a:t>
            </a:r>
            <a:endParaRPr/>
          </a:p>
        </p:txBody>
      </p:sp>
      <p:sp>
        <p:nvSpPr>
          <p:cNvPr id="118" name="Google Shape;118;p1"/>
          <p:cNvSpPr txBox="1"/>
          <p:nvPr/>
        </p:nvSpPr>
        <p:spPr>
          <a:xfrm>
            <a:off x="425726" y="6173200"/>
            <a:ext cx="29181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 the Case Study considered an “innovative model”??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5979086" y="4901166"/>
            <a:ext cx="8130033" cy="305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3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KEY SUCCESS FACTORS</a:t>
            </a:r>
            <a:endParaRPr/>
          </a:p>
        </p:txBody>
      </p:sp>
      <p:sp>
        <p:nvSpPr>
          <p:cNvPr id="120" name="Google Shape;120;p1"/>
          <p:cNvSpPr txBox="1"/>
          <p:nvPr/>
        </p:nvSpPr>
        <p:spPr>
          <a:xfrm>
            <a:off x="3842700" y="5500175"/>
            <a:ext cx="14096700" cy="16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4">
                <a:latin typeface="Montserrat"/>
                <a:ea typeface="Montserrat"/>
                <a:cs typeface="Montserrat"/>
                <a:sym typeface="Montserrat"/>
              </a:rPr>
              <a:t>High level of commitment as most of the workers are company partners</a:t>
            </a:r>
            <a:endParaRPr sz="202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4">
                <a:latin typeface="Montserrat"/>
                <a:ea typeface="Montserrat"/>
                <a:cs typeface="Montserrat"/>
                <a:sym typeface="Montserrat"/>
              </a:rPr>
              <a:t>- Flexibility to adapt to different situations</a:t>
            </a:r>
            <a:endParaRPr sz="202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4">
                <a:latin typeface="Montserrat"/>
                <a:ea typeface="Montserrat"/>
                <a:cs typeface="Montserrat"/>
                <a:sym typeface="Montserrat"/>
              </a:rPr>
              <a:t>- Incorporation of INNOVATION into the company's culture</a:t>
            </a:r>
            <a:endParaRPr sz="202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4">
                <a:latin typeface="Montserrat"/>
                <a:ea typeface="Montserrat"/>
                <a:cs typeface="Montserrat"/>
                <a:sym typeface="Montserrat"/>
              </a:rPr>
              <a:t>- Dedicated to a sector such as environmental, which is increasingly important in our society</a:t>
            </a:r>
            <a:endParaRPr sz="202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924685" y="34150"/>
            <a:ext cx="3431572" cy="305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3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BACKGROUND</a:t>
            </a:r>
            <a:endParaRPr/>
          </a:p>
        </p:txBody>
      </p:sp>
      <p:sp>
        <p:nvSpPr>
          <p:cNvPr id="122" name="Google Shape;122;p1"/>
          <p:cNvSpPr txBox="1"/>
          <p:nvPr/>
        </p:nvSpPr>
        <p:spPr>
          <a:xfrm>
            <a:off x="288625" y="7022813"/>
            <a:ext cx="31923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Scope of action and relevance of the Case Study SDG: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AGRESTA has the accreditation of an innovative SME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9153175" y="7301775"/>
            <a:ext cx="8786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Some customers do not understand that a company can be a social economy enterprise. In times of economic prosperity and with opportunities in the environmental sector, retaining talent is challenging 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9153175" y="8782388"/>
            <a:ext cx="813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Development of online map viewers and apps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341575" y="2096700"/>
            <a:ext cx="30864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Company name: </a:t>
            </a:r>
            <a:r>
              <a:rPr b="1" lang="en-US" sz="1700">
                <a:latin typeface="Montserrat"/>
                <a:ea typeface="Montserrat"/>
                <a:cs typeface="Montserrat"/>
                <a:sym typeface="Montserrat"/>
              </a:rPr>
              <a:t>AGRESTA</a:t>
            </a:r>
            <a:endParaRPr b="1"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Web page: </a:t>
            </a:r>
            <a:r>
              <a:rPr lang="en-US" sz="17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1"/>
              </a:rPr>
              <a:t>www.agresta.org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YouTube: 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3978725" y="474025"/>
            <a:ext cx="135276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A company funded by 10 students more than 20 years ago, that keep on developing environmental solutions through a company with values, social economy and cooperative principles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Founding year: 2000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No. Employees (2022): 56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Annual turnover (2022):2.5M€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Location: Differents offices all over Spain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1650" y="9508326"/>
            <a:ext cx="835062" cy="66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"/>
          <p:cNvSpPr txBox="1"/>
          <p:nvPr/>
        </p:nvSpPr>
        <p:spPr>
          <a:xfrm>
            <a:off x="3879425" y="2970000"/>
            <a:ext cx="14187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MISSION: AGRESTA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 works to improve forestry areas, making use of innovation and putting into practice the values of the cooperative model. (SDG-17; SDG-15; SDG-13; SDG-11; SDG-8)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-Sustainable assessment and management of forests.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-Development of forestry management plans.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-Environmental certification and sustainability services.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-Research and development of sustainable forestry practices.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Mati Brotons Martínez</dc:creator>
</cp:coreProperties>
</file>