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10287000" cx="18288000"/>
  <p:notesSz cx="6858000" cy="9144000"/>
  <p:embeddedFontLst>
    <p:embeddedFont>
      <p:font typeface="Montserrat SemiBold"/>
      <p:regular r:id="rId7"/>
      <p:bold r:id="rId8"/>
      <p:italic r:id="rId9"/>
      <p:boldItalic r:id="rId10"/>
    </p:embeddedFont>
    <p:embeddedFont>
      <p:font typeface="Montserrat"/>
      <p:regular r:id="rId11"/>
      <p:bold r:id="rId12"/>
      <p:italic r:id="rId13"/>
      <p:boldItalic r:id="rId14"/>
    </p:embeddedFont>
    <p:embeddedFont>
      <p:font typeface="Open Sans"/>
      <p:bold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7" roundtripDataSignature="AMtx7mj01cBWbCrag+S6DIJ13C7GPgmeM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ontserrat-regular.fntdata"/><Relationship Id="rId10" Type="http://schemas.openxmlformats.org/officeDocument/2006/relationships/font" Target="fonts/MontserratSemiBold-boldItalic.fntdata"/><Relationship Id="rId13" Type="http://schemas.openxmlformats.org/officeDocument/2006/relationships/font" Target="fonts/Montserrat-italic.fntdata"/><Relationship Id="rId12" Type="http://schemas.openxmlformats.org/officeDocument/2006/relationships/font" Target="fonts/Montserra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MontserratSemiBold-italic.fntdata"/><Relationship Id="rId15" Type="http://schemas.openxmlformats.org/officeDocument/2006/relationships/font" Target="fonts/OpenSans-bold.fntdata"/><Relationship Id="rId14" Type="http://schemas.openxmlformats.org/officeDocument/2006/relationships/font" Target="fonts/Montserrat-boldItalic.fntdata"/><Relationship Id="rId17" Type="http://customschemas.google.com/relationships/presentationmetadata" Target="metadata"/><Relationship Id="rId16"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MontserratSemiBold-regular.fntdata"/><Relationship Id="rId8" Type="http://schemas.openxmlformats.org/officeDocument/2006/relationships/font" Target="fonts/Montserrat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1792288" y="612775"/>
            <a:ext cx="5486400" cy="4114800"/>
          </a:xfrm>
          <a:prstGeom prst="rect">
            <a:avLst/>
          </a:prstGeom>
          <a:noFill/>
          <a:ln>
            <a:noFill/>
          </a:ln>
        </p:spPr>
      </p:sp>
      <p:sp>
        <p:nvSpPr>
          <p:cNvPr id="64" name="Google Shape;64;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2.png"/><Relationship Id="rId13" Type="http://schemas.openxmlformats.org/officeDocument/2006/relationships/image" Target="../media/image9.jpg"/><Relationship Id="rId12"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s://www.levanteasfes.org/" TargetMode="External"/><Relationship Id="rId9" Type="http://schemas.openxmlformats.org/officeDocument/2006/relationships/image" Target="../media/image10.png"/><Relationship Id="rId5" Type="http://schemas.openxmlformats.org/officeDocument/2006/relationships/hyperlink" Target="https://www.youtube.com/watch?v=UIVWp2kx57g" TargetMode="External"/><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grpSp>
        <p:nvGrpSpPr>
          <p:cNvPr id="84" name="Google Shape;84;p1"/>
          <p:cNvGrpSpPr/>
          <p:nvPr/>
        </p:nvGrpSpPr>
        <p:grpSpPr>
          <a:xfrm>
            <a:off x="0" y="-204242"/>
            <a:ext cx="3690295" cy="9680835"/>
            <a:chOff x="0" y="-66675"/>
            <a:chExt cx="1204702" cy="3160323"/>
          </a:xfrm>
        </p:grpSpPr>
        <p:sp>
          <p:nvSpPr>
            <p:cNvPr id="85" name="Google Shape;85;p1"/>
            <p:cNvSpPr/>
            <p:nvPr/>
          </p:nvSpPr>
          <p:spPr>
            <a:xfrm>
              <a:off x="0" y="0"/>
              <a:ext cx="1204702" cy="3093648"/>
            </a:xfrm>
            <a:custGeom>
              <a:rect b="b" l="l" r="r" t="t"/>
              <a:pathLst>
                <a:path extrusionOk="0" h="3093648" w="1204702">
                  <a:moveTo>
                    <a:pt x="0" y="0"/>
                  </a:moveTo>
                  <a:lnTo>
                    <a:pt x="1204702" y="0"/>
                  </a:lnTo>
                  <a:lnTo>
                    <a:pt x="1204702" y="3093648"/>
                  </a:lnTo>
                  <a:lnTo>
                    <a:pt x="0" y="3093648"/>
                  </a:lnTo>
                  <a:close/>
                </a:path>
              </a:pathLst>
            </a:custGeom>
            <a:solidFill>
              <a:srgbClr val="FF914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1"/>
            <p:cNvSpPr txBox="1"/>
            <p:nvPr/>
          </p:nvSpPr>
          <p:spPr>
            <a:xfrm>
              <a:off x="0" y="-66675"/>
              <a:ext cx="1204702" cy="3160323"/>
            </a:xfrm>
            <a:prstGeom prst="rect">
              <a:avLst/>
            </a:prstGeom>
            <a:noFill/>
            <a:ln>
              <a:noFill/>
            </a:ln>
          </p:spPr>
          <p:txBody>
            <a:bodyPr anchorCtr="0" anchor="ctr" bIns="50800" lIns="50800" spcFirstLastPara="1" rIns="50800" wrap="square" tIns="50800">
              <a:noAutofit/>
            </a:bodyPr>
            <a:lstStyle/>
            <a:p>
              <a:pPr indent="0" lvl="0" marL="0" marR="0" rtl="0" algn="ctr">
                <a:lnSpc>
                  <a:spcPct val="155555"/>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7" name="Google Shape;87;p1"/>
          <p:cNvSpPr/>
          <p:nvPr/>
        </p:nvSpPr>
        <p:spPr>
          <a:xfrm>
            <a:off x="258723" y="1181259"/>
            <a:ext cx="533432" cy="533432"/>
          </a:xfrm>
          <a:custGeom>
            <a:rect b="b" l="l" r="r" t="t"/>
            <a:pathLst>
              <a:path extrusionOk="0" h="533432" w="533432">
                <a:moveTo>
                  <a:pt x="0" y="0"/>
                </a:moveTo>
                <a:lnTo>
                  <a:pt x="533432" y="0"/>
                </a:lnTo>
                <a:lnTo>
                  <a:pt x="533432" y="533432"/>
                </a:lnTo>
                <a:lnTo>
                  <a:pt x="0" y="53343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88" name="Google Shape;88;p1"/>
          <p:cNvGrpSpPr/>
          <p:nvPr/>
        </p:nvGrpSpPr>
        <p:grpSpPr>
          <a:xfrm>
            <a:off x="258723" y="1867091"/>
            <a:ext cx="3192577" cy="3276250"/>
            <a:chOff x="0" y="0"/>
            <a:chExt cx="759900" cy="779817"/>
          </a:xfrm>
        </p:grpSpPr>
        <p:sp>
          <p:nvSpPr>
            <p:cNvPr id="89" name="Google Shape;89;p1"/>
            <p:cNvSpPr/>
            <p:nvPr/>
          </p:nvSpPr>
          <p:spPr>
            <a:xfrm>
              <a:off x="0" y="0"/>
              <a:ext cx="759862" cy="779817"/>
            </a:xfrm>
            <a:custGeom>
              <a:rect b="b" l="l" r="r" t="t"/>
              <a:pathLst>
                <a:path extrusionOk="0" h="779817" w="759862">
                  <a:moveTo>
                    <a:pt x="0" y="0"/>
                  </a:moveTo>
                  <a:lnTo>
                    <a:pt x="759862" y="0"/>
                  </a:lnTo>
                  <a:lnTo>
                    <a:pt x="759862" y="779817"/>
                  </a:lnTo>
                  <a:lnTo>
                    <a:pt x="0" y="7798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 name="Google Shape;90;p1"/>
            <p:cNvSpPr txBox="1"/>
            <p:nvPr/>
          </p:nvSpPr>
          <p:spPr>
            <a:xfrm>
              <a:off x="0" y="43849"/>
              <a:ext cx="759900" cy="735900"/>
            </a:xfrm>
            <a:prstGeom prst="rect">
              <a:avLst/>
            </a:prstGeom>
            <a:noFill/>
            <a:ln>
              <a:noFill/>
            </a:ln>
          </p:spPr>
          <p:txBody>
            <a:bodyPr anchorCtr="0" anchor="t" bIns="50800" lIns="50800" spcFirstLastPara="1" rIns="50800" wrap="square" tIns="50800">
              <a:noAutofit/>
            </a:bodyPr>
            <a:lstStyle/>
            <a:p>
              <a:pPr indent="0" lvl="0" marL="0" marR="0" rtl="0" algn="l">
                <a:lnSpc>
                  <a:spcPct val="155555"/>
                </a:lnSpc>
                <a:spcBef>
                  <a:spcPts val="0"/>
                </a:spcBef>
                <a:spcAft>
                  <a:spcPts val="0"/>
                </a:spcAft>
                <a:buNone/>
              </a:pPr>
              <a:r>
                <a:rPr b="1" lang="en-US" sz="1800">
                  <a:solidFill>
                    <a:schemeClr val="dk1"/>
                  </a:solidFill>
                  <a:latin typeface="Montserrat"/>
                  <a:ea typeface="Montserrat"/>
                  <a:cs typeface="Montserrat"/>
                  <a:sym typeface="Montserrat"/>
                </a:rPr>
                <a:t>ARQUITECTURA SIN FRONTERAS LEVANTE</a:t>
              </a:r>
              <a:endParaRPr b="1" sz="1800">
                <a:solidFill>
                  <a:schemeClr val="dk1"/>
                </a:solidFill>
                <a:latin typeface="Montserrat"/>
                <a:ea typeface="Montserrat"/>
                <a:cs typeface="Montserrat"/>
                <a:sym typeface="Montserrat"/>
              </a:endParaRPr>
            </a:p>
            <a:p>
              <a:pPr indent="0" lvl="0" marL="0" marR="0" rtl="0" algn="l">
                <a:lnSpc>
                  <a:spcPct val="155555"/>
                </a:lnSpc>
                <a:spcBef>
                  <a:spcPts val="0"/>
                </a:spcBef>
                <a:spcAft>
                  <a:spcPts val="0"/>
                </a:spcAft>
                <a:buNone/>
              </a:pPr>
              <a:r>
                <a:rPr lang="en-US" sz="1800">
                  <a:solidFill>
                    <a:schemeClr val="dk1"/>
                  </a:solidFill>
                  <a:latin typeface="Montserrat SemiBold"/>
                  <a:ea typeface="Montserrat SemiBold"/>
                  <a:cs typeface="Montserrat SemiBold"/>
                  <a:sym typeface="Montserrat SemiBold"/>
                </a:rPr>
                <a:t>Web:</a:t>
              </a:r>
              <a:r>
                <a:rPr lang="en-US" sz="1800" u="sng">
                  <a:solidFill>
                    <a:schemeClr val="hlink"/>
                  </a:solidFill>
                  <a:latin typeface="Montserrat SemiBold"/>
                  <a:ea typeface="Montserrat SemiBold"/>
                  <a:cs typeface="Montserrat SemiBold"/>
                  <a:sym typeface="Montserrat SemiBold"/>
                  <a:hlinkClick r:id="rId4"/>
                </a:rPr>
                <a:t>https://www.levanteasfes.org/</a:t>
              </a:r>
              <a:endParaRPr sz="1800">
                <a:solidFill>
                  <a:schemeClr val="dk1"/>
                </a:solidFill>
                <a:latin typeface="Montserrat SemiBold"/>
                <a:ea typeface="Montserrat SemiBold"/>
                <a:cs typeface="Montserrat SemiBold"/>
                <a:sym typeface="Montserrat SemiBold"/>
              </a:endParaRPr>
            </a:p>
            <a:p>
              <a:pPr indent="0" lvl="0" marL="0" marR="0" rtl="0" algn="l">
                <a:lnSpc>
                  <a:spcPct val="155555"/>
                </a:lnSpc>
                <a:spcBef>
                  <a:spcPts val="0"/>
                </a:spcBef>
                <a:spcAft>
                  <a:spcPts val="0"/>
                </a:spcAft>
                <a:buNone/>
              </a:pPr>
              <a:r>
                <a:rPr lang="en-US" sz="1800">
                  <a:solidFill>
                    <a:schemeClr val="dk1"/>
                  </a:solidFill>
                  <a:latin typeface="Montserrat SemiBold"/>
                  <a:ea typeface="Montserrat SemiBold"/>
                  <a:cs typeface="Montserrat SemiBold"/>
                  <a:sym typeface="Montserrat SemiBold"/>
                </a:rPr>
                <a:t>VIDEO:</a:t>
              </a:r>
              <a:r>
                <a:rPr lang="en-US" sz="1800" u="sng">
                  <a:solidFill>
                    <a:schemeClr val="hlink"/>
                  </a:solidFill>
                  <a:hlinkClick r:id="rId5"/>
                </a:rPr>
                <a:t>https://www.youtube.com/watch?v=UIVWp2kx57g</a:t>
              </a:r>
              <a:endParaRPr sz="2400">
                <a:solidFill>
                  <a:schemeClr val="dk1"/>
                </a:solidFill>
                <a:latin typeface="Montserrat SemiBold"/>
                <a:ea typeface="Montserrat SemiBold"/>
                <a:cs typeface="Montserrat SemiBold"/>
                <a:sym typeface="Montserrat SemiBold"/>
              </a:endParaRPr>
            </a:p>
            <a:p>
              <a:pPr indent="0" lvl="0" marL="0" marR="0" rtl="0" algn="l">
                <a:lnSpc>
                  <a:spcPct val="155555"/>
                </a:lnSpc>
                <a:spcBef>
                  <a:spcPts val="0"/>
                </a:spcBef>
                <a:spcAft>
                  <a:spcPts val="0"/>
                </a:spcAft>
                <a:buNone/>
              </a:pPr>
              <a:r>
                <a:t/>
              </a:r>
              <a:endParaRPr sz="1800">
                <a:solidFill>
                  <a:schemeClr val="dk1"/>
                </a:solidFill>
                <a:latin typeface="Montserrat SemiBold"/>
                <a:ea typeface="Montserrat SemiBold"/>
                <a:cs typeface="Montserrat SemiBold"/>
                <a:sym typeface="Montserrat SemiBold"/>
              </a:endParaRPr>
            </a:p>
          </p:txBody>
        </p:sp>
      </p:grpSp>
      <p:sp>
        <p:nvSpPr>
          <p:cNvPr id="91" name="Google Shape;91;p1"/>
          <p:cNvSpPr/>
          <p:nvPr/>
        </p:nvSpPr>
        <p:spPr>
          <a:xfrm>
            <a:off x="2606089" y="9501968"/>
            <a:ext cx="2553362" cy="660352"/>
          </a:xfrm>
          <a:custGeom>
            <a:rect b="b" l="l" r="r" t="t"/>
            <a:pathLst>
              <a:path extrusionOk="0" h="660352" w="2553362">
                <a:moveTo>
                  <a:pt x="0" y="0"/>
                </a:moveTo>
                <a:lnTo>
                  <a:pt x="2553362" y="0"/>
                </a:lnTo>
                <a:lnTo>
                  <a:pt x="2553362" y="660352"/>
                </a:lnTo>
                <a:lnTo>
                  <a:pt x="0" y="660352"/>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92" name="Google Shape;92;p1"/>
          <p:cNvGrpSpPr/>
          <p:nvPr/>
        </p:nvGrpSpPr>
        <p:grpSpPr>
          <a:xfrm>
            <a:off x="248940" y="5683539"/>
            <a:ext cx="3192415" cy="3513856"/>
            <a:chOff x="0" y="-66675"/>
            <a:chExt cx="759862" cy="836372"/>
          </a:xfrm>
        </p:grpSpPr>
        <p:sp>
          <p:nvSpPr>
            <p:cNvPr id="93" name="Google Shape;93;p1"/>
            <p:cNvSpPr/>
            <p:nvPr/>
          </p:nvSpPr>
          <p:spPr>
            <a:xfrm>
              <a:off x="0" y="0"/>
              <a:ext cx="759862" cy="769697"/>
            </a:xfrm>
            <a:custGeom>
              <a:rect b="b" l="l" r="r" t="t"/>
              <a:pathLst>
                <a:path extrusionOk="0" h="769697" w="759862">
                  <a:moveTo>
                    <a:pt x="0" y="0"/>
                  </a:moveTo>
                  <a:lnTo>
                    <a:pt x="759862" y="0"/>
                  </a:lnTo>
                  <a:lnTo>
                    <a:pt x="759862" y="769697"/>
                  </a:lnTo>
                  <a:lnTo>
                    <a:pt x="0" y="76969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 name="Google Shape;94;p1"/>
            <p:cNvSpPr txBox="1"/>
            <p:nvPr/>
          </p:nvSpPr>
          <p:spPr>
            <a:xfrm>
              <a:off x="0" y="-66675"/>
              <a:ext cx="759862" cy="836372"/>
            </a:xfrm>
            <a:prstGeom prst="rect">
              <a:avLst/>
            </a:prstGeom>
            <a:noFill/>
            <a:ln>
              <a:noFill/>
            </a:ln>
          </p:spPr>
          <p:txBody>
            <a:bodyPr anchorCtr="0" anchor="ctr" bIns="50800" lIns="50800" spcFirstLastPara="1" rIns="50800" wrap="square" tIns="50800">
              <a:noAutofit/>
            </a:bodyPr>
            <a:lstStyle/>
            <a:p>
              <a:pPr indent="0" lvl="0" marL="0" marR="0" rtl="0" algn="ctr">
                <a:lnSpc>
                  <a:spcPct val="155555"/>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5" name="Google Shape;95;p1"/>
          <p:cNvSpPr/>
          <p:nvPr/>
        </p:nvSpPr>
        <p:spPr>
          <a:xfrm>
            <a:off x="247481" y="5343525"/>
            <a:ext cx="502411" cy="502411"/>
          </a:xfrm>
          <a:custGeom>
            <a:rect b="b" l="l" r="r" t="t"/>
            <a:pathLst>
              <a:path extrusionOk="0" h="502411" w="502411">
                <a:moveTo>
                  <a:pt x="0" y="0"/>
                </a:moveTo>
                <a:lnTo>
                  <a:pt x="502411" y="0"/>
                </a:lnTo>
                <a:lnTo>
                  <a:pt x="502411" y="502411"/>
                </a:lnTo>
                <a:lnTo>
                  <a:pt x="0" y="50241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96" name="Google Shape;96;p1"/>
          <p:cNvGrpSpPr/>
          <p:nvPr/>
        </p:nvGrpSpPr>
        <p:grpSpPr>
          <a:xfrm>
            <a:off x="3680511" y="4461985"/>
            <a:ext cx="15559624" cy="790227"/>
            <a:chOff x="0" y="-57150"/>
            <a:chExt cx="2104545" cy="106883"/>
          </a:xfrm>
        </p:grpSpPr>
        <p:sp>
          <p:nvSpPr>
            <p:cNvPr id="97" name="Google Shape;97;p1"/>
            <p:cNvSpPr/>
            <p:nvPr/>
          </p:nvSpPr>
          <p:spPr>
            <a:xfrm>
              <a:off x="0" y="0"/>
              <a:ext cx="2104545" cy="49733"/>
            </a:xfrm>
            <a:custGeom>
              <a:rect b="b" l="l" r="r" t="t"/>
              <a:pathLst>
                <a:path extrusionOk="0" h="49733" w="2104545">
                  <a:moveTo>
                    <a:pt x="0" y="0"/>
                  </a:moveTo>
                  <a:lnTo>
                    <a:pt x="2104545" y="0"/>
                  </a:lnTo>
                  <a:lnTo>
                    <a:pt x="2104545" y="49733"/>
                  </a:lnTo>
                  <a:lnTo>
                    <a:pt x="0" y="49733"/>
                  </a:lnTo>
                  <a:close/>
                </a:path>
              </a:pathLst>
            </a:custGeom>
            <a:gradFill>
              <a:gsLst>
                <a:gs pos="0">
                  <a:srgbClr val="5DE0E6"/>
                </a:gs>
                <a:gs pos="100000">
                  <a:srgbClr val="004AAD"/>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1"/>
            <p:cNvSpPr txBox="1"/>
            <p:nvPr/>
          </p:nvSpPr>
          <p:spPr>
            <a:xfrm>
              <a:off x="0" y="-57150"/>
              <a:ext cx="2104545" cy="1068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9" name="Google Shape;99;p1"/>
          <p:cNvSpPr/>
          <p:nvPr/>
        </p:nvSpPr>
        <p:spPr>
          <a:xfrm>
            <a:off x="3690295" y="7171441"/>
            <a:ext cx="15874016" cy="79370"/>
          </a:xfrm>
          <a:custGeom>
            <a:rect b="b" l="l" r="r" t="t"/>
            <a:pathLst>
              <a:path extrusionOk="0" h="79370" w="15874016">
                <a:moveTo>
                  <a:pt x="0" y="0"/>
                </a:moveTo>
                <a:lnTo>
                  <a:pt x="15874016" y="0"/>
                </a:lnTo>
                <a:lnTo>
                  <a:pt x="15874016" y="79370"/>
                </a:lnTo>
                <a:lnTo>
                  <a:pt x="0" y="79370"/>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 name="Google Shape;100;p1"/>
          <p:cNvSpPr/>
          <p:nvPr/>
        </p:nvSpPr>
        <p:spPr>
          <a:xfrm>
            <a:off x="3690295" y="9394672"/>
            <a:ext cx="15874016" cy="79370"/>
          </a:xfrm>
          <a:custGeom>
            <a:rect b="b" l="l" r="r" t="t"/>
            <a:pathLst>
              <a:path extrusionOk="0" h="79370" w="15874016">
                <a:moveTo>
                  <a:pt x="0" y="0"/>
                </a:moveTo>
                <a:lnTo>
                  <a:pt x="15874016" y="0"/>
                </a:lnTo>
                <a:lnTo>
                  <a:pt x="15874016" y="79370"/>
                </a:lnTo>
                <a:lnTo>
                  <a:pt x="0" y="79370"/>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1" name="Google Shape;101;p1"/>
          <p:cNvGrpSpPr/>
          <p:nvPr/>
        </p:nvGrpSpPr>
        <p:grpSpPr>
          <a:xfrm>
            <a:off x="3680511" y="2202742"/>
            <a:ext cx="15559624" cy="790227"/>
            <a:chOff x="0" y="-57150"/>
            <a:chExt cx="2104545" cy="106883"/>
          </a:xfrm>
        </p:grpSpPr>
        <p:sp>
          <p:nvSpPr>
            <p:cNvPr id="102" name="Google Shape;102;p1"/>
            <p:cNvSpPr/>
            <p:nvPr/>
          </p:nvSpPr>
          <p:spPr>
            <a:xfrm>
              <a:off x="0" y="0"/>
              <a:ext cx="2104545" cy="49733"/>
            </a:xfrm>
            <a:custGeom>
              <a:rect b="b" l="l" r="r" t="t"/>
              <a:pathLst>
                <a:path extrusionOk="0" h="49733" w="2104545">
                  <a:moveTo>
                    <a:pt x="0" y="0"/>
                  </a:moveTo>
                  <a:lnTo>
                    <a:pt x="2104545" y="0"/>
                  </a:lnTo>
                  <a:lnTo>
                    <a:pt x="2104545" y="49733"/>
                  </a:lnTo>
                  <a:lnTo>
                    <a:pt x="0" y="49733"/>
                  </a:lnTo>
                  <a:close/>
                </a:path>
              </a:pathLst>
            </a:custGeom>
            <a:gradFill>
              <a:gsLst>
                <a:gs pos="0">
                  <a:srgbClr val="5DE0E6"/>
                </a:gs>
                <a:gs pos="100000">
                  <a:srgbClr val="004AAD"/>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 name="Google Shape;103;p1"/>
            <p:cNvSpPr txBox="1"/>
            <p:nvPr/>
          </p:nvSpPr>
          <p:spPr>
            <a:xfrm>
              <a:off x="0" y="-57150"/>
              <a:ext cx="2104545" cy="1068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4" name="Google Shape;104;p1"/>
          <p:cNvGrpSpPr/>
          <p:nvPr/>
        </p:nvGrpSpPr>
        <p:grpSpPr>
          <a:xfrm>
            <a:off x="3680511" y="-416451"/>
            <a:ext cx="15559624" cy="790227"/>
            <a:chOff x="0" y="-57150"/>
            <a:chExt cx="2104545" cy="106883"/>
          </a:xfrm>
        </p:grpSpPr>
        <p:sp>
          <p:nvSpPr>
            <p:cNvPr id="105" name="Google Shape;105;p1"/>
            <p:cNvSpPr/>
            <p:nvPr/>
          </p:nvSpPr>
          <p:spPr>
            <a:xfrm>
              <a:off x="0" y="0"/>
              <a:ext cx="2104545" cy="49733"/>
            </a:xfrm>
            <a:custGeom>
              <a:rect b="b" l="l" r="r" t="t"/>
              <a:pathLst>
                <a:path extrusionOk="0" h="49733" w="2104545">
                  <a:moveTo>
                    <a:pt x="0" y="0"/>
                  </a:moveTo>
                  <a:lnTo>
                    <a:pt x="2104545" y="0"/>
                  </a:lnTo>
                  <a:lnTo>
                    <a:pt x="2104545" y="49733"/>
                  </a:lnTo>
                  <a:lnTo>
                    <a:pt x="0" y="49733"/>
                  </a:lnTo>
                  <a:close/>
                </a:path>
              </a:pathLst>
            </a:custGeom>
            <a:gradFill>
              <a:gsLst>
                <a:gs pos="0">
                  <a:srgbClr val="5DE0E6"/>
                </a:gs>
                <a:gs pos="100000">
                  <a:srgbClr val="004AAD"/>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 name="Google Shape;106;p1"/>
            <p:cNvSpPr txBox="1"/>
            <p:nvPr/>
          </p:nvSpPr>
          <p:spPr>
            <a:xfrm>
              <a:off x="0" y="-57150"/>
              <a:ext cx="2104545" cy="1068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7" name="Google Shape;107;p1"/>
          <p:cNvSpPr/>
          <p:nvPr/>
        </p:nvSpPr>
        <p:spPr>
          <a:xfrm>
            <a:off x="8274046" y="54603"/>
            <a:ext cx="355047" cy="285369"/>
          </a:xfrm>
          <a:custGeom>
            <a:rect b="b" l="l" r="r" t="t"/>
            <a:pathLst>
              <a:path extrusionOk="0" h="285369" w="355047">
                <a:moveTo>
                  <a:pt x="0" y="0"/>
                </a:moveTo>
                <a:lnTo>
                  <a:pt x="355047" y="0"/>
                </a:lnTo>
                <a:lnTo>
                  <a:pt x="355047" y="285369"/>
                </a:lnTo>
                <a:lnTo>
                  <a:pt x="0" y="2853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 name="Google Shape;108;p1"/>
          <p:cNvSpPr/>
          <p:nvPr/>
        </p:nvSpPr>
        <p:spPr>
          <a:xfrm>
            <a:off x="8340379" y="4918275"/>
            <a:ext cx="288714" cy="288714"/>
          </a:xfrm>
          <a:custGeom>
            <a:rect b="b" l="l" r="r" t="t"/>
            <a:pathLst>
              <a:path extrusionOk="0" h="288714" w="288714">
                <a:moveTo>
                  <a:pt x="0" y="0"/>
                </a:moveTo>
                <a:lnTo>
                  <a:pt x="288714" y="0"/>
                </a:lnTo>
                <a:lnTo>
                  <a:pt x="288714" y="288714"/>
                </a:lnTo>
                <a:lnTo>
                  <a:pt x="0" y="28871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1"/>
          <p:cNvSpPr/>
          <p:nvPr/>
        </p:nvSpPr>
        <p:spPr>
          <a:xfrm>
            <a:off x="6535056" y="2645120"/>
            <a:ext cx="324873" cy="324873"/>
          </a:xfrm>
          <a:custGeom>
            <a:rect b="b" l="l" r="r" t="t"/>
            <a:pathLst>
              <a:path extrusionOk="0" h="324873" w="324873">
                <a:moveTo>
                  <a:pt x="0" y="0"/>
                </a:moveTo>
                <a:lnTo>
                  <a:pt x="324873" y="0"/>
                </a:lnTo>
                <a:lnTo>
                  <a:pt x="324873" y="324872"/>
                </a:lnTo>
                <a:lnTo>
                  <a:pt x="0" y="324872"/>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 name="Google Shape;110;p1"/>
          <p:cNvSpPr txBox="1"/>
          <p:nvPr/>
        </p:nvSpPr>
        <p:spPr>
          <a:xfrm>
            <a:off x="3858950" y="7384338"/>
            <a:ext cx="4786500" cy="2281500"/>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lang="en-US" sz="1800">
                <a:solidFill>
                  <a:srgbClr val="000000"/>
                </a:solidFill>
                <a:latin typeface="Montserrat SemiBold"/>
                <a:ea typeface="Montserrat SemiBold"/>
                <a:cs typeface="Montserrat SemiBold"/>
                <a:sym typeface="Montserrat SemiBold"/>
              </a:rPr>
              <a:t>Possible factors to be included:</a:t>
            </a:r>
            <a:endParaRPr sz="1800">
              <a:latin typeface="Montserrat SemiBold"/>
              <a:ea typeface="Montserrat SemiBold"/>
              <a:cs typeface="Montserrat SemiBold"/>
              <a:sym typeface="Montserrat SemiBold"/>
            </a:endParaRPr>
          </a:p>
          <a:p>
            <a:pPr indent="0" lvl="0" marL="0" marR="0" rtl="0" algn="l">
              <a:lnSpc>
                <a:spcPct val="140026"/>
              </a:lnSpc>
              <a:spcBef>
                <a:spcPts val="0"/>
              </a:spcBef>
              <a:spcAft>
                <a:spcPts val="0"/>
              </a:spcAft>
              <a:buNone/>
            </a:pPr>
            <a:r>
              <a:t/>
            </a:r>
            <a:endParaRPr sz="1800">
              <a:latin typeface="Montserrat SemiBold"/>
              <a:ea typeface="Montserrat SemiBold"/>
              <a:cs typeface="Montserrat SemiBold"/>
              <a:sym typeface="Montserrat SemiBold"/>
            </a:endParaRPr>
          </a:p>
          <a:p>
            <a:pPr indent="0" lvl="0" marL="0" marR="0" rtl="0" algn="l">
              <a:lnSpc>
                <a:spcPct val="140026"/>
              </a:lnSpc>
              <a:spcBef>
                <a:spcPts val="0"/>
              </a:spcBef>
              <a:spcAft>
                <a:spcPts val="0"/>
              </a:spcAft>
              <a:buNone/>
            </a:pPr>
            <a:r>
              <a:rPr lang="en-US" sz="1800">
                <a:solidFill>
                  <a:srgbClr val="000000"/>
                </a:solidFill>
                <a:latin typeface="Montserrat SemiBold"/>
                <a:ea typeface="Montserrat SemiBold"/>
                <a:cs typeface="Montserrat SemiBold"/>
                <a:sym typeface="Montserrat SemiBold"/>
              </a:rPr>
              <a:t>Problem identification</a:t>
            </a:r>
            <a:r>
              <a:rPr lang="en-US" sz="1800">
                <a:latin typeface="Montserrat SemiBold"/>
                <a:ea typeface="Montserrat SemiBold"/>
                <a:cs typeface="Montserrat SemiBold"/>
                <a:sym typeface="Montserrat SemiBold"/>
              </a:rPr>
              <a:t> -</a:t>
            </a:r>
            <a:r>
              <a:rPr lang="en-US" sz="1800">
                <a:solidFill>
                  <a:srgbClr val="000000"/>
                </a:solidFill>
                <a:latin typeface="Montserrat SemiBold"/>
                <a:ea typeface="Montserrat SemiBold"/>
                <a:cs typeface="Montserrat SemiBold"/>
                <a:sym typeface="Montserrat SemiBold"/>
              </a:rPr>
              <a:t> </a:t>
            </a:r>
            <a:endParaRPr sz="1800">
              <a:solidFill>
                <a:srgbClr val="000000"/>
              </a:solidFill>
              <a:latin typeface="Montserrat SemiBold"/>
              <a:ea typeface="Montserrat SemiBold"/>
              <a:cs typeface="Montserrat SemiBold"/>
              <a:sym typeface="Montserrat SemiBold"/>
            </a:endParaRPr>
          </a:p>
          <a:p>
            <a:pPr indent="0" lvl="0" marL="0" marR="0" rtl="0" algn="l">
              <a:lnSpc>
                <a:spcPct val="140026"/>
              </a:lnSpc>
              <a:spcBef>
                <a:spcPts val="0"/>
              </a:spcBef>
              <a:spcAft>
                <a:spcPts val="0"/>
              </a:spcAft>
              <a:buNone/>
            </a:pPr>
            <a:r>
              <a:rPr b="1" lang="en-US" sz="2100">
                <a:solidFill>
                  <a:srgbClr val="000000"/>
                </a:solidFill>
                <a:latin typeface="Montserrat"/>
                <a:ea typeface="Montserrat"/>
                <a:cs typeface="Montserrat"/>
                <a:sym typeface="Montserrat"/>
              </a:rPr>
              <a:t>Difficulties and challenges.</a:t>
            </a:r>
            <a:endParaRPr b="1" sz="2100">
              <a:latin typeface="Montserrat"/>
              <a:ea typeface="Montserrat"/>
              <a:cs typeface="Montserrat"/>
              <a:sym typeface="Montserrat"/>
            </a:endParaRPr>
          </a:p>
          <a:p>
            <a:pPr indent="0" lvl="0" marL="0" marR="0" rtl="0" algn="l">
              <a:lnSpc>
                <a:spcPct val="140026"/>
              </a:lnSpc>
              <a:spcBef>
                <a:spcPts val="0"/>
              </a:spcBef>
              <a:spcAft>
                <a:spcPts val="0"/>
              </a:spcAft>
              <a:buNone/>
            </a:pPr>
            <a:r>
              <a:t/>
            </a:r>
            <a:endParaRPr sz="1800">
              <a:solidFill>
                <a:srgbClr val="000000"/>
              </a:solidFill>
              <a:latin typeface="Montserrat SemiBold"/>
              <a:ea typeface="Montserrat SemiBold"/>
              <a:cs typeface="Montserrat SemiBold"/>
              <a:sym typeface="Montserrat SemiBold"/>
            </a:endParaRPr>
          </a:p>
          <a:p>
            <a:pPr indent="0" lvl="0" marL="0" marR="0" rtl="0" algn="l">
              <a:lnSpc>
                <a:spcPct val="140026"/>
              </a:lnSpc>
              <a:spcBef>
                <a:spcPts val="0"/>
              </a:spcBef>
              <a:spcAft>
                <a:spcPts val="0"/>
              </a:spcAft>
              <a:buNone/>
            </a:pPr>
            <a:r>
              <a:t/>
            </a:r>
            <a:endParaRPr sz="1800">
              <a:latin typeface="Montserrat SemiBold"/>
              <a:ea typeface="Montserrat SemiBold"/>
              <a:cs typeface="Montserrat SemiBold"/>
              <a:sym typeface="Montserrat SemiBold"/>
            </a:endParaRPr>
          </a:p>
        </p:txBody>
      </p:sp>
      <p:sp>
        <p:nvSpPr>
          <p:cNvPr id="111" name="Google Shape;111;p1"/>
          <p:cNvSpPr/>
          <p:nvPr/>
        </p:nvSpPr>
        <p:spPr>
          <a:xfrm rot="-5400000">
            <a:off x="7741046" y="8249144"/>
            <a:ext cx="2225587" cy="79370"/>
          </a:xfrm>
          <a:custGeom>
            <a:rect b="b" l="l" r="r" t="t"/>
            <a:pathLst>
              <a:path extrusionOk="0" h="79370" w="2225587">
                <a:moveTo>
                  <a:pt x="0" y="0"/>
                </a:moveTo>
                <a:lnTo>
                  <a:pt x="2225587" y="0"/>
                </a:lnTo>
                <a:lnTo>
                  <a:pt x="2225587" y="79370"/>
                </a:lnTo>
                <a:lnTo>
                  <a:pt x="0" y="79370"/>
                </a:lnTo>
                <a:lnTo>
                  <a:pt x="0" y="0"/>
                </a:lnTo>
                <a:close/>
              </a:path>
            </a:pathLst>
          </a:custGeom>
          <a:blipFill rotWithShape="1">
            <a:blip r:embed="rId8">
              <a:alphaModFix/>
            </a:blip>
            <a:stretch>
              <a:fillRect b="0" l="-415711" r="-19745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1"/>
          <p:cNvSpPr/>
          <p:nvPr/>
        </p:nvSpPr>
        <p:spPr>
          <a:xfrm>
            <a:off x="325719" y="5420177"/>
            <a:ext cx="345934" cy="349108"/>
          </a:xfrm>
          <a:custGeom>
            <a:rect b="b" l="l" r="r" t="t"/>
            <a:pathLst>
              <a:path extrusionOk="0" h="349108" w="345934">
                <a:moveTo>
                  <a:pt x="0" y="0"/>
                </a:moveTo>
                <a:lnTo>
                  <a:pt x="345934" y="0"/>
                </a:lnTo>
                <a:lnTo>
                  <a:pt x="345934" y="349107"/>
                </a:lnTo>
                <a:lnTo>
                  <a:pt x="0" y="349107"/>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1"/>
          <p:cNvSpPr txBox="1"/>
          <p:nvPr/>
        </p:nvSpPr>
        <p:spPr>
          <a:xfrm>
            <a:off x="6281326" y="2616545"/>
            <a:ext cx="8130000" cy="282300"/>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1" lang="en-US" sz="1834">
                <a:solidFill>
                  <a:srgbClr val="FFFFFF"/>
                </a:solidFill>
                <a:latin typeface="Open Sans"/>
                <a:ea typeface="Open Sans"/>
                <a:cs typeface="Open Sans"/>
                <a:sym typeface="Open Sans"/>
              </a:rPr>
              <a:t>CORE BUSINESS: (Sustainable Developmet Goal APPLIED)</a:t>
            </a:r>
            <a:endParaRPr/>
          </a:p>
        </p:txBody>
      </p:sp>
      <p:sp>
        <p:nvSpPr>
          <p:cNvPr id="114" name="Google Shape;114;p1"/>
          <p:cNvSpPr txBox="1"/>
          <p:nvPr/>
        </p:nvSpPr>
        <p:spPr>
          <a:xfrm>
            <a:off x="248940" y="301872"/>
            <a:ext cx="3431700" cy="7269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lang="en-US" sz="2134" u="sng">
                <a:solidFill>
                  <a:srgbClr val="FFFFFF"/>
                </a:solidFill>
                <a:latin typeface="Open Sans"/>
                <a:ea typeface="Open Sans"/>
                <a:cs typeface="Open Sans"/>
                <a:sym typeface="Open Sans"/>
              </a:rPr>
              <a:t>Community-led enterprises: CASE STUDY</a:t>
            </a:r>
            <a:endParaRPr/>
          </a:p>
        </p:txBody>
      </p:sp>
      <p:sp>
        <p:nvSpPr>
          <p:cNvPr id="115" name="Google Shape;115;p1"/>
          <p:cNvSpPr txBox="1"/>
          <p:nvPr/>
        </p:nvSpPr>
        <p:spPr>
          <a:xfrm>
            <a:off x="900909" y="1290944"/>
            <a:ext cx="1705190" cy="289575"/>
          </a:xfrm>
          <a:prstGeom prst="rect">
            <a:avLst/>
          </a:prstGeom>
          <a:noFill/>
          <a:ln>
            <a:noFill/>
          </a:ln>
        </p:spPr>
        <p:txBody>
          <a:bodyPr anchorCtr="0" anchor="t" bIns="0" lIns="0" spcFirstLastPara="1" rIns="0" wrap="square" tIns="0">
            <a:spAutoFit/>
          </a:bodyPr>
          <a:lstStyle/>
          <a:p>
            <a:pPr indent="0" lvl="0" marL="0" marR="0" rtl="0" algn="l">
              <a:lnSpc>
                <a:spcPct val="140023"/>
              </a:lnSpc>
              <a:spcBef>
                <a:spcPts val="0"/>
              </a:spcBef>
              <a:spcAft>
                <a:spcPts val="0"/>
              </a:spcAft>
              <a:buNone/>
            </a:pPr>
            <a:r>
              <a:rPr b="1" lang="en-US" sz="1724">
                <a:solidFill>
                  <a:srgbClr val="FFFFFF"/>
                </a:solidFill>
                <a:latin typeface="Open Sans"/>
                <a:ea typeface="Open Sans"/>
                <a:cs typeface="Open Sans"/>
                <a:sym typeface="Open Sans"/>
              </a:rPr>
              <a:t>Company Info:</a:t>
            </a:r>
            <a:endParaRPr/>
          </a:p>
        </p:txBody>
      </p:sp>
      <p:sp>
        <p:nvSpPr>
          <p:cNvPr id="116" name="Google Shape;116;p1"/>
          <p:cNvSpPr txBox="1"/>
          <p:nvPr/>
        </p:nvSpPr>
        <p:spPr>
          <a:xfrm>
            <a:off x="5231928" y="9592457"/>
            <a:ext cx="12790800" cy="479400"/>
          </a:xfrm>
          <a:prstGeom prst="rect">
            <a:avLst/>
          </a:prstGeom>
          <a:noFill/>
          <a:ln>
            <a:noFill/>
          </a:ln>
        </p:spPr>
        <p:txBody>
          <a:bodyPr anchorCtr="0" anchor="t" bIns="0" lIns="0" spcFirstLastPara="1" rIns="0" wrap="square" tIns="0">
            <a:spAutoFit/>
          </a:bodyPr>
          <a:lstStyle/>
          <a:p>
            <a:pPr indent="0" lvl="0" marL="0" marR="0" rtl="0" algn="l">
              <a:lnSpc>
                <a:spcPct val="122428"/>
              </a:lnSpc>
              <a:spcBef>
                <a:spcPts val="0"/>
              </a:spcBef>
              <a:spcAft>
                <a:spcPts val="0"/>
              </a:spcAft>
              <a:buNone/>
            </a:pPr>
            <a:r>
              <a:rPr lang="en-US" sz="1400">
                <a:solidFill>
                  <a:schemeClr val="dk1"/>
                </a:solidFill>
                <a:latin typeface="Calibri"/>
                <a:ea typeface="Calibri"/>
                <a:cs typeface="Calibri"/>
                <a:sym typeface="Calibri"/>
              </a:rPr>
              <a:t>This project has been funded with support from the European Commission. This publication [communication] reflects the views only of the author, and the Commission cannot be held responsible for any use which may be made of the information contained therein. 2023-1-ES01-KA220-HED-000161343</a:t>
            </a:r>
            <a:endParaRPr sz="1224">
              <a:solidFill>
                <a:srgbClr val="000000"/>
              </a:solidFill>
              <a:latin typeface="Open Sans"/>
              <a:ea typeface="Open Sans"/>
              <a:cs typeface="Open Sans"/>
              <a:sym typeface="Open Sans"/>
            </a:endParaRPr>
          </a:p>
        </p:txBody>
      </p:sp>
      <p:sp>
        <p:nvSpPr>
          <p:cNvPr id="117" name="Google Shape;117;p1"/>
          <p:cNvSpPr txBox="1"/>
          <p:nvPr/>
        </p:nvSpPr>
        <p:spPr>
          <a:xfrm>
            <a:off x="792155" y="5283256"/>
            <a:ext cx="2423030" cy="594375"/>
          </a:xfrm>
          <a:prstGeom prst="rect">
            <a:avLst/>
          </a:prstGeom>
          <a:noFill/>
          <a:ln>
            <a:noFill/>
          </a:ln>
        </p:spPr>
        <p:txBody>
          <a:bodyPr anchorCtr="0" anchor="t" bIns="0" lIns="0" spcFirstLastPara="1" rIns="0" wrap="square" tIns="0">
            <a:spAutoFit/>
          </a:bodyPr>
          <a:lstStyle/>
          <a:p>
            <a:pPr indent="0" lvl="0" marL="0" marR="0" rtl="0" algn="l">
              <a:lnSpc>
                <a:spcPct val="140023"/>
              </a:lnSpc>
              <a:spcBef>
                <a:spcPts val="0"/>
              </a:spcBef>
              <a:spcAft>
                <a:spcPts val="0"/>
              </a:spcAft>
              <a:buNone/>
            </a:pPr>
            <a:r>
              <a:rPr b="1" lang="en-US" sz="1724">
                <a:solidFill>
                  <a:srgbClr val="FFFFFF"/>
                </a:solidFill>
                <a:latin typeface="Open Sans"/>
                <a:ea typeface="Open Sans"/>
                <a:cs typeface="Open Sans"/>
                <a:sym typeface="Open Sans"/>
              </a:rPr>
              <a:t>Community-led Innovation</a:t>
            </a:r>
            <a:endParaRPr/>
          </a:p>
        </p:txBody>
      </p:sp>
      <p:sp>
        <p:nvSpPr>
          <p:cNvPr id="118" name="Google Shape;118;p1"/>
          <p:cNvSpPr txBox="1"/>
          <p:nvPr/>
        </p:nvSpPr>
        <p:spPr>
          <a:xfrm>
            <a:off x="258650" y="6173200"/>
            <a:ext cx="3192600" cy="2862300"/>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lang="en-US" sz="1524">
                <a:solidFill>
                  <a:srgbClr val="000000"/>
                </a:solidFill>
                <a:latin typeface="Montserrat SemiBold"/>
                <a:ea typeface="Montserrat SemiBold"/>
                <a:cs typeface="Montserrat SemiBold"/>
                <a:sym typeface="Montserrat SemiBold"/>
              </a:rPr>
              <a:t>Is the Case Study considered an “innovative model”??</a:t>
            </a:r>
            <a:endParaRPr sz="1524">
              <a:solidFill>
                <a:srgbClr val="000000"/>
              </a:solidFill>
              <a:latin typeface="Montserrat SemiBold"/>
              <a:ea typeface="Montserrat SemiBold"/>
              <a:cs typeface="Montserrat SemiBold"/>
              <a:sym typeface="Montserrat SemiBold"/>
            </a:endParaRPr>
          </a:p>
          <a:p>
            <a:pPr indent="0" lvl="0" marL="0" marR="0" rtl="0" algn="l">
              <a:lnSpc>
                <a:spcPct val="140026"/>
              </a:lnSpc>
              <a:spcBef>
                <a:spcPts val="0"/>
              </a:spcBef>
              <a:spcAft>
                <a:spcPts val="0"/>
              </a:spcAft>
              <a:buNone/>
            </a:pPr>
            <a:r>
              <a:rPr lang="en-US" sz="1524">
                <a:latin typeface="Montserrat SemiBold"/>
                <a:ea typeface="Montserrat SemiBold"/>
                <a:cs typeface="Montserrat SemiBold"/>
                <a:sym typeface="Montserrat SemiBold"/>
              </a:rPr>
              <a:t>It is a case of “intrapreneurship”</a:t>
            </a:r>
            <a:endParaRPr sz="1524">
              <a:latin typeface="Montserrat SemiBold"/>
              <a:ea typeface="Montserrat SemiBold"/>
              <a:cs typeface="Montserrat SemiBold"/>
              <a:sym typeface="Montserrat SemiBold"/>
            </a:endParaRPr>
          </a:p>
          <a:p>
            <a:pPr indent="0" lvl="0" marL="0" marR="0" rtl="0" algn="l">
              <a:lnSpc>
                <a:spcPct val="140026"/>
              </a:lnSpc>
              <a:spcBef>
                <a:spcPts val="0"/>
              </a:spcBef>
              <a:spcAft>
                <a:spcPts val="0"/>
              </a:spcAft>
              <a:buNone/>
            </a:pPr>
            <a:r>
              <a:rPr lang="en-US" sz="1524">
                <a:latin typeface="Montserrat SemiBold"/>
                <a:ea typeface="Montserrat SemiBold"/>
                <a:cs typeface="Montserrat SemiBold"/>
                <a:sym typeface="Montserrat SemiBold"/>
              </a:rPr>
              <a:t>Recently awarded with Princesa de Girona Award.</a:t>
            </a:r>
            <a:endParaRPr sz="1524">
              <a:latin typeface="Montserrat SemiBold"/>
              <a:ea typeface="Montserrat SemiBold"/>
              <a:cs typeface="Montserrat SemiBold"/>
              <a:sym typeface="Montserrat SemiBold"/>
            </a:endParaRPr>
          </a:p>
          <a:p>
            <a:pPr indent="0" lvl="0" marL="0" marR="0" rtl="0" algn="l">
              <a:lnSpc>
                <a:spcPct val="140026"/>
              </a:lnSpc>
              <a:spcBef>
                <a:spcPts val="0"/>
              </a:spcBef>
              <a:spcAft>
                <a:spcPts val="0"/>
              </a:spcAft>
              <a:buNone/>
            </a:pPr>
            <a:r>
              <a:t/>
            </a:r>
            <a:endParaRPr sz="1524">
              <a:latin typeface="Montserrat SemiBold"/>
              <a:ea typeface="Montserrat SemiBold"/>
              <a:cs typeface="Montserrat SemiBold"/>
              <a:sym typeface="Montserrat SemiBold"/>
            </a:endParaRPr>
          </a:p>
          <a:p>
            <a:pPr indent="0" lvl="0" marL="0" marR="0" rtl="0" algn="l">
              <a:lnSpc>
                <a:spcPct val="140026"/>
              </a:lnSpc>
              <a:spcBef>
                <a:spcPts val="0"/>
              </a:spcBef>
              <a:spcAft>
                <a:spcPts val="0"/>
              </a:spcAft>
              <a:buNone/>
            </a:pPr>
            <a:r>
              <a:rPr lang="en-US" sz="1524">
                <a:latin typeface="Montserrat SemiBold"/>
                <a:ea typeface="Montserrat SemiBold"/>
                <a:cs typeface="Montserrat SemiBold"/>
                <a:sym typeface="Montserrat SemiBold"/>
              </a:rPr>
              <a:t>It develops social projects providing impact data and indicators</a:t>
            </a:r>
            <a:endParaRPr sz="1524">
              <a:latin typeface="Montserrat SemiBold"/>
              <a:ea typeface="Montserrat SemiBold"/>
              <a:cs typeface="Montserrat SemiBold"/>
              <a:sym typeface="Montserrat SemiBold"/>
            </a:endParaRPr>
          </a:p>
        </p:txBody>
      </p:sp>
      <p:sp>
        <p:nvSpPr>
          <p:cNvPr id="119" name="Google Shape;119;p1"/>
          <p:cNvSpPr txBox="1"/>
          <p:nvPr/>
        </p:nvSpPr>
        <p:spPr>
          <a:xfrm>
            <a:off x="5979086" y="4901166"/>
            <a:ext cx="8130033" cy="305823"/>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1" lang="en-US" sz="1834">
                <a:solidFill>
                  <a:srgbClr val="FFFFFF"/>
                </a:solidFill>
                <a:latin typeface="Open Sans"/>
                <a:ea typeface="Open Sans"/>
                <a:cs typeface="Open Sans"/>
                <a:sym typeface="Open Sans"/>
              </a:rPr>
              <a:t>KEY SUCCESS FACTORS</a:t>
            </a:r>
            <a:endParaRPr/>
          </a:p>
        </p:txBody>
      </p:sp>
      <p:sp>
        <p:nvSpPr>
          <p:cNvPr id="120" name="Google Shape;120;p1"/>
          <p:cNvSpPr txBox="1"/>
          <p:nvPr/>
        </p:nvSpPr>
        <p:spPr>
          <a:xfrm>
            <a:off x="3842700" y="5500175"/>
            <a:ext cx="14378100" cy="1008600"/>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lang="en-US" sz="1724">
                <a:solidFill>
                  <a:srgbClr val="000000"/>
                </a:solidFill>
                <a:latin typeface="Montserrat SemiBold"/>
                <a:ea typeface="Montserrat SemiBold"/>
                <a:cs typeface="Montserrat SemiBold"/>
                <a:sym typeface="Montserrat SemiBold"/>
              </a:rPr>
              <a:t>Awareness-raising</a:t>
            </a:r>
            <a:r>
              <a:rPr lang="en-US" sz="1724">
                <a:latin typeface="Montserrat SemiBold"/>
                <a:ea typeface="Montserrat SemiBold"/>
                <a:cs typeface="Montserrat SemiBold"/>
                <a:sym typeface="Montserrat SemiBold"/>
              </a:rPr>
              <a:t>: </a:t>
            </a:r>
            <a:r>
              <a:rPr lang="en-US" sz="1724">
                <a:solidFill>
                  <a:srgbClr val="000000"/>
                </a:solidFill>
                <a:latin typeface="Montserrat SemiBold"/>
                <a:ea typeface="Montserrat SemiBold"/>
                <a:cs typeface="Montserrat SemiBold"/>
                <a:sym typeface="Montserrat SemiBold"/>
              </a:rPr>
              <a:t>Through various events and activities, </a:t>
            </a:r>
            <a:r>
              <a:rPr lang="en-US" sz="1724">
                <a:latin typeface="Montserrat SemiBold"/>
                <a:ea typeface="Montserrat SemiBold"/>
                <a:cs typeface="Montserrat SemiBold"/>
                <a:sym typeface="Montserrat SemiBold"/>
              </a:rPr>
              <a:t>they </a:t>
            </a:r>
            <a:r>
              <a:rPr lang="en-US" sz="1724">
                <a:solidFill>
                  <a:srgbClr val="000000"/>
                </a:solidFill>
                <a:latin typeface="Montserrat SemiBold"/>
                <a:ea typeface="Montserrat SemiBold"/>
                <a:cs typeface="Montserrat SemiBold"/>
                <a:sym typeface="Montserrat SemiBold"/>
              </a:rPr>
              <a:t>work to raise public awareness of human rights and the Millennium Development Goals, especially in relation to overcoming the causes of poverty and improving education, gender equality, health and environmental quality, regardless of race, religion, creed or political affiliation.</a:t>
            </a:r>
            <a:endParaRPr sz="1724">
              <a:latin typeface="Montserrat SemiBold"/>
              <a:ea typeface="Montserrat SemiBold"/>
              <a:cs typeface="Montserrat SemiBold"/>
              <a:sym typeface="Montserrat SemiBold"/>
            </a:endParaRPr>
          </a:p>
        </p:txBody>
      </p:sp>
      <p:sp>
        <p:nvSpPr>
          <p:cNvPr id="121" name="Google Shape;121;p1"/>
          <p:cNvSpPr txBox="1"/>
          <p:nvPr/>
        </p:nvSpPr>
        <p:spPr>
          <a:xfrm>
            <a:off x="7924685" y="34150"/>
            <a:ext cx="3431572" cy="305823"/>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1" lang="en-US" sz="1834">
                <a:solidFill>
                  <a:srgbClr val="FFFFFF"/>
                </a:solidFill>
                <a:latin typeface="Open Sans"/>
                <a:ea typeface="Open Sans"/>
                <a:cs typeface="Open Sans"/>
                <a:sym typeface="Open Sans"/>
              </a:rPr>
              <a:t>BACKGROUND</a:t>
            </a:r>
            <a:endParaRPr/>
          </a:p>
        </p:txBody>
      </p:sp>
      <p:sp>
        <p:nvSpPr>
          <p:cNvPr id="122" name="Google Shape;122;p1"/>
          <p:cNvSpPr txBox="1"/>
          <p:nvPr/>
        </p:nvSpPr>
        <p:spPr>
          <a:xfrm>
            <a:off x="3886475" y="3087075"/>
            <a:ext cx="14378100" cy="201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700">
                <a:latin typeface="Montserrat SemiBold"/>
                <a:ea typeface="Montserrat SemiBold"/>
                <a:cs typeface="Montserrat SemiBold"/>
                <a:sym typeface="Montserrat SemiBold"/>
              </a:rPr>
              <a:t>MISSION: To work on improving habitability and defending people's right to a decent habitat by promoting equitable and sustainable human development. </a:t>
            </a:r>
            <a:endParaRPr sz="1700">
              <a:latin typeface="Montserrat SemiBold"/>
              <a:ea typeface="Montserrat SemiBold"/>
              <a:cs typeface="Montserrat SemiBold"/>
              <a:sym typeface="Montserrat SemiBold"/>
            </a:endParaRPr>
          </a:p>
          <a:p>
            <a:pPr indent="0" lvl="0" marL="0" rtl="0" algn="l">
              <a:spcBef>
                <a:spcPts val="0"/>
              </a:spcBef>
              <a:spcAft>
                <a:spcPts val="0"/>
              </a:spcAft>
              <a:buNone/>
            </a:pPr>
            <a:r>
              <a:rPr lang="en-US" sz="1700">
                <a:latin typeface="Montserrat SemiBold"/>
                <a:ea typeface="Montserrat SemiBold"/>
                <a:cs typeface="Montserrat SemiBold"/>
                <a:sym typeface="Montserrat SemiBold"/>
              </a:rPr>
              <a:t>ARQUITECTURA SIN FRONTERAS LEVANTE plays a crucial role in achieving the Sustainable Development Goals, especially in terms of building sustainable cities and communities (SDG11), reducing poverty (SDG1) and reducing inequalities (SDG10-SDG17). By working in partnership with local communities and other stakeholders, ASF Levante contributes to creating a more just and equitable future for all.</a:t>
            </a:r>
            <a:endParaRPr sz="17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700">
              <a:latin typeface="Montserrat SemiBold"/>
              <a:ea typeface="Montserrat SemiBold"/>
              <a:cs typeface="Montserrat SemiBold"/>
              <a:sym typeface="Montserrat SemiBold"/>
            </a:endParaRPr>
          </a:p>
        </p:txBody>
      </p:sp>
      <p:sp>
        <p:nvSpPr>
          <p:cNvPr id="123" name="Google Shape;123;p1"/>
          <p:cNvSpPr txBox="1"/>
          <p:nvPr/>
        </p:nvSpPr>
        <p:spPr>
          <a:xfrm>
            <a:off x="3977300" y="453800"/>
            <a:ext cx="14310600" cy="227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700">
                <a:latin typeface="Montserrat SemiBold"/>
                <a:ea typeface="Montserrat SemiBold"/>
                <a:cs typeface="Montserrat SemiBold"/>
                <a:sym typeface="Montserrat SemiBold"/>
              </a:rPr>
              <a:t>Arquitectura Sin Fronteras Levante (ASF) was created in 1995.  </a:t>
            </a:r>
            <a:endParaRPr sz="17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700">
              <a:latin typeface="Montserrat SemiBold"/>
              <a:ea typeface="Montserrat SemiBold"/>
              <a:cs typeface="Montserrat SemiBold"/>
              <a:sym typeface="Montserrat SemiBold"/>
            </a:endParaRPr>
          </a:p>
          <a:p>
            <a:pPr indent="0" lvl="0" marL="0" rtl="0" algn="l">
              <a:spcBef>
                <a:spcPts val="0"/>
              </a:spcBef>
              <a:spcAft>
                <a:spcPts val="0"/>
              </a:spcAft>
              <a:buNone/>
            </a:pPr>
            <a:r>
              <a:rPr lang="en-US" sz="1700">
                <a:latin typeface="Montserrat SemiBold"/>
                <a:ea typeface="Montserrat SemiBold"/>
                <a:cs typeface="Montserrat SemiBold"/>
                <a:sym typeface="Montserrat SemiBold"/>
              </a:rPr>
              <a:t>They are an association, formed mainly by volunteers, that develops integral projects in the Levante area and in Central America related to architecture, urbanism, infrastructure and education and awareness, with the objective of promoting independent, participative and sustainable local development, respecting the environment and the different cultures.</a:t>
            </a:r>
            <a:endParaRPr sz="17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700">
              <a:latin typeface="Montserrat SemiBold"/>
              <a:ea typeface="Montserrat SemiBold"/>
              <a:cs typeface="Montserrat SemiBold"/>
              <a:sym typeface="Montserrat SemiBold"/>
            </a:endParaRPr>
          </a:p>
          <a:p>
            <a:pPr indent="0" lvl="0" marL="0" rtl="0" algn="l">
              <a:spcBef>
                <a:spcPts val="0"/>
              </a:spcBef>
              <a:spcAft>
                <a:spcPts val="0"/>
              </a:spcAft>
              <a:buNone/>
            </a:pPr>
            <a:r>
              <a:rPr lang="en-US" sz="1700">
                <a:latin typeface="Montserrat SemiBold"/>
                <a:ea typeface="Montserrat SemiBold"/>
                <a:cs typeface="Montserrat SemiBold"/>
                <a:sym typeface="Montserrat SemiBold"/>
              </a:rPr>
              <a:t>Areas of activity: Local cooperation, International cooperation and education for development.</a:t>
            </a:r>
            <a:endParaRPr sz="17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700">
              <a:latin typeface="Montserrat SemiBold"/>
              <a:ea typeface="Montserrat SemiBold"/>
              <a:cs typeface="Montserrat SemiBold"/>
              <a:sym typeface="Montserrat SemiBold"/>
            </a:endParaRPr>
          </a:p>
        </p:txBody>
      </p:sp>
      <p:sp>
        <p:nvSpPr>
          <p:cNvPr id="124" name="Google Shape;124;p1"/>
          <p:cNvSpPr txBox="1"/>
          <p:nvPr/>
        </p:nvSpPr>
        <p:spPr>
          <a:xfrm>
            <a:off x="9119850" y="7564875"/>
            <a:ext cx="9144600" cy="149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700">
                <a:solidFill>
                  <a:schemeClr val="dk1"/>
                </a:solidFill>
                <a:latin typeface="Montserrat SemiBold"/>
                <a:ea typeface="Montserrat SemiBold"/>
                <a:cs typeface="Montserrat SemiBold"/>
                <a:sym typeface="Montserrat SemiBold"/>
              </a:rPr>
              <a:t>The main challenge lies in making institutions and stakeholders understand that the actions they implement have an impact over time and with tangible results in the long term. It is necessary to know how to </a:t>
            </a:r>
            <a:r>
              <a:rPr b="1" lang="en-US" sz="1700">
                <a:solidFill>
                  <a:schemeClr val="dk1"/>
                </a:solidFill>
                <a:latin typeface="Montserrat"/>
                <a:ea typeface="Montserrat"/>
                <a:cs typeface="Montserrat"/>
                <a:sym typeface="Montserrat"/>
              </a:rPr>
              <a:t>communicate </a:t>
            </a:r>
            <a:r>
              <a:rPr lang="en-US" sz="1700">
                <a:solidFill>
                  <a:schemeClr val="dk1"/>
                </a:solidFill>
                <a:latin typeface="Montserrat SemiBold"/>
                <a:ea typeface="Montserrat SemiBold"/>
                <a:cs typeface="Montserrat SemiBold"/>
                <a:sym typeface="Montserrat SemiBold"/>
              </a:rPr>
              <a:t>the projects to the different institutions through </a:t>
            </a:r>
            <a:r>
              <a:rPr b="1" lang="en-US" sz="1700">
                <a:solidFill>
                  <a:schemeClr val="dk1"/>
                </a:solidFill>
                <a:latin typeface="Montserrat"/>
                <a:ea typeface="Montserrat"/>
                <a:cs typeface="Montserrat"/>
                <a:sym typeface="Montserrat"/>
              </a:rPr>
              <a:t>indicators </a:t>
            </a:r>
            <a:r>
              <a:rPr lang="en-US" sz="1700">
                <a:solidFill>
                  <a:schemeClr val="dk1"/>
                </a:solidFill>
                <a:latin typeface="Montserrat SemiBold"/>
                <a:ea typeface="Montserrat SemiBold"/>
                <a:cs typeface="Montserrat SemiBold"/>
                <a:sym typeface="Montserrat SemiBold"/>
              </a:rPr>
              <a:t>and with the necessary </a:t>
            </a:r>
            <a:r>
              <a:rPr b="1" lang="en-US" sz="1700">
                <a:solidFill>
                  <a:schemeClr val="dk1"/>
                </a:solidFill>
                <a:latin typeface="Montserrat"/>
                <a:ea typeface="Montserrat"/>
                <a:cs typeface="Montserrat"/>
                <a:sym typeface="Montserrat"/>
              </a:rPr>
              <a:t>rigor </a:t>
            </a:r>
            <a:r>
              <a:rPr lang="en-US" sz="1700">
                <a:solidFill>
                  <a:schemeClr val="dk1"/>
                </a:solidFill>
                <a:latin typeface="Montserrat SemiBold"/>
                <a:ea typeface="Montserrat SemiBold"/>
                <a:cs typeface="Montserrat SemiBold"/>
                <a:sym typeface="Montserrat SemiBold"/>
              </a:rPr>
              <a:t>to obtain their support.</a:t>
            </a:r>
            <a:endParaRPr sz="1700">
              <a:solidFill>
                <a:schemeClr val="dk1"/>
              </a:solidFill>
              <a:latin typeface="Montserrat SemiBold"/>
              <a:ea typeface="Montserrat SemiBold"/>
              <a:cs typeface="Montserrat SemiBold"/>
              <a:sym typeface="Montserrat SemiBold"/>
            </a:endParaRPr>
          </a:p>
        </p:txBody>
      </p:sp>
      <p:pic>
        <p:nvPicPr>
          <p:cNvPr id="125" name="Google Shape;125;p1"/>
          <p:cNvPicPr preferRelativeResize="0"/>
          <p:nvPr/>
        </p:nvPicPr>
        <p:blipFill>
          <a:blip r:embed="rId13">
            <a:alphaModFix/>
          </a:blip>
          <a:stretch>
            <a:fillRect/>
          </a:stretch>
        </p:blipFill>
        <p:spPr>
          <a:xfrm>
            <a:off x="1335975" y="9580351"/>
            <a:ext cx="835062" cy="6603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Mati Brotons Martínez</dc:creator>
</cp:coreProperties>
</file>