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Lst>
  <p:sldSz cy="10287000" cx="18288000"/>
  <p:notesSz cx="6858000" cy="9144000"/>
  <p:embeddedFontLst>
    <p:embeddedFont>
      <p:font typeface="Open Sans"/>
      <p:regular r:id="rId7"/>
      <p:bold r:id="rId8"/>
      <p:italic r:id="rId9"/>
      <p:boldItalic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11" roundtripDataSignature="AMtx7mgCkiJaEASE7bFVSByHpLerP2MDG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customschemas.google.com/relationships/presentationmetadata" Target="metadata"/><Relationship Id="rId10" Type="http://schemas.openxmlformats.org/officeDocument/2006/relationships/font" Target="fonts/OpenSans-boldItalic.fntdata"/><Relationship Id="rId9"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OpenSans-regular.fntdata"/><Relationship Id="rId8" Type="http://schemas.openxmlformats.org/officeDocument/2006/relationships/font" Target="fonts/OpenSa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7"/>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9"/>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0"/>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10"/>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1"/>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11"/>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11"/>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11"/>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3"/>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3"/>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13"/>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4"/>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4"/>
          <p:cNvSpPr/>
          <p:nvPr>
            <p:ph idx="2" type="pic"/>
          </p:nvPr>
        </p:nvSpPr>
        <p:spPr>
          <a:xfrm>
            <a:off x="1792288" y="612775"/>
            <a:ext cx="5486400" cy="4114800"/>
          </a:xfrm>
          <a:prstGeom prst="rect">
            <a:avLst/>
          </a:prstGeom>
          <a:noFill/>
          <a:ln>
            <a:noFill/>
          </a:ln>
        </p:spPr>
      </p:sp>
      <p:sp>
        <p:nvSpPr>
          <p:cNvPr id="64" name="Google Shape;64;p14"/>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5"/>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6"/>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6"/>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2.png"/><Relationship Id="rId11" Type="http://schemas.openxmlformats.org/officeDocument/2006/relationships/hyperlink" Target="https://hetkempenkollektief.be/" TargetMode="External"/><Relationship Id="rId10" Type="http://schemas.openxmlformats.org/officeDocument/2006/relationships/image" Target="../media/image7.png"/><Relationship Id="rId9"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image" Target="../media/image8.png"/><Relationship Id="rId7" Type="http://schemas.openxmlformats.org/officeDocument/2006/relationships/image" Target="../media/image1.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grpSp>
        <p:nvGrpSpPr>
          <p:cNvPr id="84" name="Google Shape;84;p4"/>
          <p:cNvGrpSpPr/>
          <p:nvPr/>
        </p:nvGrpSpPr>
        <p:grpSpPr>
          <a:xfrm>
            <a:off x="0" y="-204242"/>
            <a:ext cx="3690295" cy="9680835"/>
            <a:chOff x="0" y="-66675"/>
            <a:chExt cx="1204702" cy="3160323"/>
          </a:xfrm>
        </p:grpSpPr>
        <p:sp>
          <p:nvSpPr>
            <p:cNvPr id="85" name="Google Shape;85;p4"/>
            <p:cNvSpPr/>
            <p:nvPr/>
          </p:nvSpPr>
          <p:spPr>
            <a:xfrm>
              <a:off x="0" y="0"/>
              <a:ext cx="1204702" cy="3093648"/>
            </a:xfrm>
            <a:custGeom>
              <a:rect b="b" l="l" r="r" t="t"/>
              <a:pathLst>
                <a:path extrusionOk="0" h="3093648" w="1204702">
                  <a:moveTo>
                    <a:pt x="0" y="0"/>
                  </a:moveTo>
                  <a:lnTo>
                    <a:pt x="1204702" y="0"/>
                  </a:lnTo>
                  <a:lnTo>
                    <a:pt x="1204702" y="3093648"/>
                  </a:lnTo>
                  <a:lnTo>
                    <a:pt x="0" y="3093648"/>
                  </a:lnTo>
                  <a:close/>
                </a:path>
              </a:pathLst>
            </a:custGeom>
            <a:solidFill>
              <a:srgbClr val="FF914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 name="Google Shape;86;p4"/>
            <p:cNvSpPr txBox="1"/>
            <p:nvPr/>
          </p:nvSpPr>
          <p:spPr>
            <a:xfrm>
              <a:off x="0" y="-66675"/>
              <a:ext cx="1204702" cy="3160323"/>
            </a:xfrm>
            <a:prstGeom prst="rect">
              <a:avLst/>
            </a:prstGeom>
            <a:noFill/>
            <a:ln>
              <a:noFill/>
            </a:ln>
          </p:spPr>
          <p:txBody>
            <a:bodyPr anchorCtr="0" anchor="ctr" bIns="50800" lIns="50800" spcFirstLastPara="1" rIns="50800" wrap="square" tIns="50800">
              <a:noAutofit/>
            </a:bodyPr>
            <a:lstStyle/>
            <a:p>
              <a:pPr indent="0" lvl="0" marL="0" marR="0" rtl="0" algn="ctr">
                <a:lnSpc>
                  <a:spcPct val="155555"/>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7" name="Google Shape;87;p4"/>
          <p:cNvSpPr/>
          <p:nvPr/>
        </p:nvSpPr>
        <p:spPr>
          <a:xfrm>
            <a:off x="258723" y="1181259"/>
            <a:ext cx="533432" cy="533432"/>
          </a:xfrm>
          <a:custGeom>
            <a:rect b="b" l="l" r="r" t="t"/>
            <a:pathLst>
              <a:path extrusionOk="0" h="533432" w="533432">
                <a:moveTo>
                  <a:pt x="0" y="0"/>
                </a:moveTo>
                <a:lnTo>
                  <a:pt x="533432" y="0"/>
                </a:lnTo>
                <a:lnTo>
                  <a:pt x="533432" y="533432"/>
                </a:lnTo>
                <a:lnTo>
                  <a:pt x="0" y="53343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88" name="Google Shape;88;p4"/>
          <p:cNvGrpSpPr/>
          <p:nvPr/>
        </p:nvGrpSpPr>
        <p:grpSpPr>
          <a:xfrm>
            <a:off x="156925" y="1586974"/>
            <a:ext cx="3294230" cy="3556367"/>
            <a:chOff x="0" y="-66675"/>
            <a:chExt cx="759862" cy="846492"/>
          </a:xfrm>
        </p:grpSpPr>
        <p:sp>
          <p:nvSpPr>
            <p:cNvPr id="89" name="Google Shape;89;p4"/>
            <p:cNvSpPr/>
            <p:nvPr/>
          </p:nvSpPr>
          <p:spPr>
            <a:xfrm>
              <a:off x="0" y="0"/>
              <a:ext cx="759862" cy="779817"/>
            </a:xfrm>
            <a:custGeom>
              <a:rect b="b" l="l" r="r" t="t"/>
              <a:pathLst>
                <a:path extrusionOk="0" h="779817" w="759862">
                  <a:moveTo>
                    <a:pt x="0" y="0"/>
                  </a:moveTo>
                  <a:lnTo>
                    <a:pt x="759862" y="0"/>
                  </a:lnTo>
                  <a:lnTo>
                    <a:pt x="759862" y="779817"/>
                  </a:lnTo>
                  <a:lnTo>
                    <a:pt x="0" y="77981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 name="Google Shape;90;p4"/>
            <p:cNvSpPr txBox="1"/>
            <p:nvPr/>
          </p:nvSpPr>
          <p:spPr>
            <a:xfrm>
              <a:off x="0" y="-66675"/>
              <a:ext cx="759862" cy="846492"/>
            </a:xfrm>
            <a:prstGeom prst="rect">
              <a:avLst/>
            </a:prstGeom>
            <a:noFill/>
            <a:ln>
              <a:noFill/>
            </a:ln>
          </p:spPr>
          <p:txBody>
            <a:bodyPr anchorCtr="0" anchor="ctr" bIns="50800" lIns="50800" spcFirstLastPara="1" rIns="50800" wrap="square" tIns="50800">
              <a:noAutofit/>
            </a:bodyPr>
            <a:lstStyle/>
            <a:p>
              <a:pPr indent="0" lvl="0" marL="0" marR="0" rtl="0" algn="ctr">
                <a:lnSpc>
                  <a:spcPct val="155555"/>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1" name="Google Shape;91;p4"/>
          <p:cNvSpPr/>
          <p:nvPr/>
        </p:nvSpPr>
        <p:spPr>
          <a:xfrm>
            <a:off x="1835364" y="9476593"/>
            <a:ext cx="2553362" cy="660352"/>
          </a:xfrm>
          <a:custGeom>
            <a:rect b="b" l="l" r="r" t="t"/>
            <a:pathLst>
              <a:path extrusionOk="0" h="660352" w="2553362">
                <a:moveTo>
                  <a:pt x="0" y="0"/>
                </a:moveTo>
                <a:lnTo>
                  <a:pt x="2553362" y="0"/>
                </a:lnTo>
                <a:lnTo>
                  <a:pt x="2553362" y="660352"/>
                </a:lnTo>
                <a:lnTo>
                  <a:pt x="0" y="660352"/>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92" name="Google Shape;92;p4"/>
          <p:cNvGrpSpPr/>
          <p:nvPr/>
        </p:nvGrpSpPr>
        <p:grpSpPr>
          <a:xfrm>
            <a:off x="248940" y="5683539"/>
            <a:ext cx="3192415" cy="3513856"/>
            <a:chOff x="0" y="-66675"/>
            <a:chExt cx="759862" cy="836372"/>
          </a:xfrm>
        </p:grpSpPr>
        <p:sp>
          <p:nvSpPr>
            <p:cNvPr id="93" name="Google Shape;93;p4"/>
            <p:cNvSpPr/>
            <p:nvPr/>
          </p:nvSpPr>
          <p:spPr>
            <a:xfrm>
              <a:off x="0" y="0"/>
              <a:ext cx="759862" cy="769697"/>
            </a:xfrm>
            <a:custGeom>
              <a:rect b="b" l="l" r="r" t="t"/>
              <a:pathLst>
                <a:path extrusionOk="0" h="769697" w="759862">
                  <a:moveTo>
                    <a:pt x="0" y="0"/>
                  </a:moveTo>
                  <a:lnTo>
                    <a:pt x="759862" y="0"/>
                  </a:lnTo>
                  <a:lnTo>
                    <a:pt x="759862" y="769697"/>
                  </a:lnTo>
                  <a:lnTo>
                    <a:pt x="0" y="76969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 name="Google Shape;94;p4"/>
            <p:cNvSpPr txBox="1"/>
            <p:nvPr/>
          </p:nvSpPr>
          <p:spPr>
            <a:xfrm>
              <a:off x="0" y="-66675"/>
              <a:ext cx="759862" cy="836372"/>
            </a:xfrm>
            <a:prstGeom prst="rect">
              <a:avLst/>
            </a:prstGeom>
            <a:noFill/>
            <a:ln>
              <a:noFill/>
            </a:ln>
          </p:spPr>
          <p:txBody>
            <a:bodyPr anchorCtr="0" anchor="ctr" bIns="50800" lIns="50800" spcFirstLastPara="1" rIns="50800" wrap="square" tIns="50800">
              <a:noAutofit/>
            </a:bodyPr>
            <a:lstStyle/>
            <a:p>
              <a:pPr indent="0" lvl="0" marL="0" marR="0" rtl="0" algn="ctr">
                <a:lnSpc>
                  <a:spcPct val="155555"/>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5" name="Google Shape;95;p4"/>
          <p:cNvSpPr/>
          <p:nvPr/>
        </p:nvSpPr>
        <p:spPr>
          <a:xfrm>
            <a:off x="247481" y="5343525"/>
            <a:ext cx="502411" cy="502411"/>
          </a:xfrm>
          <a:custGeom>
            <a:rect b="b" l="l" r="r" t="t"/>
            <a:pathLst>
              <a:path extrusionOk="0" h="502411" w="502411">
                <a:moveTo>
                  <a:pt x="0" y="0"/>
                </a:moveTo>
                <a:lnTo>
                  <a:pt x="502411" y="0"/>
                </a:lnTo>
                <a:lnTo>
                  <a:pt x="502411" y="502411"/>
                </a:lnTo>
                <a:lnTo>
                  <a:pt x="0" y="502411"/>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96" name="Google Shape;96;p4"/>
          <p:cNvGrpSpPr/>
          <p:nvPr/>
        </p:nvGrpSpPr>
        <p:grpSpPr>
          <a:xfrm>
            <a:off x="3680511" y="4461985"/>
            <a:ext cx="15559624" cy="790227"/>
            <a:chOff x="0" y="-57150"/>
            <a:chExt cx="2104545" cy="106883"/>
          </a:xfrm>
        </p:grpSpPr>
        <p:sp>
          <p:nvSpPr>
            <p:cNvPr id="97" name="Google Shape;97;p4"/>
            <p:cNvSpPr/>
            <p:nvPr/>
          </p:nvSpPr>
          <p:spPr>
            <a:xfrm>
              <a:off x="0" y="0"/>
              <a:ext cx="2104545" cy="49733"/>
            </a:xfrm>
            <a:custGeom>
              <a:rect b="b" l="l" r="r" t="t"/>
              <a:pathLst>
                <a:path extrusionOk="0" h="49733" w="2104545">
                  <a:moveTo>
                    <a:pt x="0" y="0"/>
                  </a:moveTo>
                  <a:lnTo>
                    <a:pt x="2104545" y="0"/>
                  </a:lnTo>
                  <a:lnTo>
                    <a:pt x="2104545" y="49733"/>
                  </a:lnTo>
                  <a:lnTo>
                    <a:pt x="0" y="49733"/>
                  </a:lnTo>
                  <a:close/>
                </a:path>
              </a:pathLst>
            </a:custGeom>
            <a:gradFill>
              <a:gsLst>
                <a:gs pos="0">
                  <a:srgbClr val="5DE0E6"/>
                </a:gs>
                <a:gs pos="100000">
                  <a:srgbClr val="004AAD"/>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 name="Google Shape;98;p4"/>
            <p:cNvSpPr txBox="1"/>
            <p:nvPr/>
          </p:nvSpPr>
          <p:spPr>
            <a:xfrm>
              <a:off x="0" y="-57150"/>
              <a:ext cx="2104545" cy="1068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9" name="Google Shape;99;p4"/>
          <p:cNvSpPr/>
          <p:nvPr/>
        </p:nvSpPr>
        <p:spPr>
          <a:xfrm>
            <a:off x="3690295" y="7171441"/>
            <a:ext cx="15874016" cy="79370"/>
          </a:xfrm>
          <a:custGeom>
            <a:rect b="b" l="l" r="r" t="t"/>
            <a:pathLst>
              <a:path extrusionOk="0" h="79370" w="15874016">
                <a:moveTo>
                  <a:pt x="0" y="0"/>
                </a:moveTo>
                <a:lnTo>
                  <a:pt x="15874016" y="0"/>
                </a:lnTo>
                <a:lnTo>
                  <a:pt x="15874016" y="79370"/>
                </a:lnTo>
                <a:lnTo>
                  <a:pt x="0" y="7937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 name="Google Shape;100;p4"/>
          <p:cNvSpPr/>
          <p:nvPr/>
        </p:nvSpPr>
        <p:spPr>
          <a:xfrm>
            <a:off x="3690295" y="9394672"/>
            <a:ext cx="15874016" cy="79370"/>
          </a:xfrm>
          <a:custGeom>
            <a:rect b="b" l="l" r="r" t="t"/>
            <a:pathLst>
              <a:path extrusionOk="0" h="79370" w="15874016">
                <a:moveTo>
                  <a:pt x="0" y="0"/>
                </a:moveTo>
                <a:lnTo>
                  <a:pt x="15874016" y="0"/>
                </a:lnTo>
                <a:lnTo>
                  <a:pt x="15874016" y="79370"/>
                </a:lnTo>
                <a:lnTo>
                  <a:pt x="0" y="7937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1" name="Google Shape;101;p4"/>
          <p:cNvGrpSpPr/>
          <p:nvPr/>
        </p:nvGrpSpPr>
        <p:grpSpPr>
          <a:xfrm>
            <a:off x="3680511" y="2202742"/>
            <a:ext cx="15559624" cy="790227"/>
            <a:chOff x="0" y="-57150"/>
            <a:chExt cx="2104545" cy="106883"/>
          </a:xfrm>
        </p:grpSpPr>
        <p:sp>
          <p:nvSpPr>
            <p:cNvPr id="102" name="Google Shape;102;p4"/>
            <p:cNvSpPr/>
            <p:nvPr/>
          </p:nvSpPr>
          <p:spPr>
            <a:xfrm>
              <a:off x="0" y="0"/>
              <a:ext cx="2104545" cy="49733"/>
            </a:xfrm>
            <a:custGeom>
              <a:rect b="b" l="l" r="r" t="t"/>
              <a:pathLst>
                <a:path extrusionOk="0" h="49733" w="2104545">
                  <a:moveTo>
                    <a:pt x="0" y="0"/>
                  </a:moveTo>
                  <a:lnTo>
                    <a:pt x="2104545" y="0"/>
                  </a:lnTo>
                  <a:lnTo>
                    <a:pt x="2104545" y="49733"/>
                  </a:lnTo>
                  <a:lnTo>
                    <a:pt x="0" y="49733"/>
                  </a:lnTo>
                  <a:close/>
                </a:path>
              </a:pathLst>
            </a:custGeom>
            <a:gradFill>
              <a:gsLst>
                <a:gs pos="0">
                  <a:srgbClr val="5DE0E6"/>
                </a:gs>
                <a:gs pos="100000">
                  <a:srgbClr val="004AAD"/>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 name="Google Shape;103;p4"/>
            <p:cNvSpPr txBox="1"/>
            <p:nvPr/>
          </p:nvSpPr>
          <p:spPr>
            <a:xfrm>
              <a:off x="0" y="-57150"/>
              <a:ext cx="2104545" cy="1068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4" name="Google Shape;104;p4"/>
          <p:cNvGrpSpPr/>
          <p:nvPr/>
        </p:nvGrpSpPr>
        <p:grpSpPr>
          <a:xfrm>
            <a:off x="3680511" y="-416451"/>
            <a:ext cx="15559624" cy="790227"/>
            <a:chOff x="0" y="-57150"/>
            <a:chExt cx="2104545" cy="106883"/>
          </a:xfrm>
        </p:grpSpPr>
        <p:sp>
          <p:nvSpPr>
            <p:cNvPr id="105" name="Google Shape;105;p4"/>
            <p:cNvSpPr/>
            <p:nvPr/>
          </p:nvSpPr>
          <p:spPr>
            <a:xfrm>
              <a:off x="0" y="0"/>
              <a:ext cx="2104545" cy="49733"/>
            </a:xfrm>
            <a:custGeom>
              <a:rect b="b" l="l" r="r" t="t"/>
              <a:pathLst>
                <a:path extrusionOk="0" h="49733" w="2104545">
                  <a:moveTo>
                    <a:pt x="0" y="0"/>
                  </a:moveTo>
                  <a:lnTo>
                    <a:pt x="2104545" y="0"/>
                  </a:lnTo>
                  <a:lnTo>
                    <a:pt x="2104545" y="49733"/>
                  </a:lnTo>
                  <a:lnTo>
                    <a:pt x="0" y="49733"/>
                  </a:lnTo>
                  <a:close/>
                </a:path>
              </a:pathLst>
            </a:custGeom>
            <a:gradFill>
              <a:gsLst>
                <a:gs pos="0">
                  <a:srgbClr val="5DE0E6"/>
                </a:gs>
                <a:gs pos="100000">
                  <a:srgbClr val="004AAD"/>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 name="Google Shape;106;p4"/>
            <p:cNvSpPr txBox="1"/>
            <p:nvPr/>
          </p:nvSpPr>
          <p:spPr>
            <a:xfrm>
              <a:off x="0" y="-57150"/>
              <a:ext cx="2104545" cy="1068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07" name="Google Shape;107;p4"/>
          <p:cNvSpPr/>
          <p:nvPr/>
        </p:nvSpPr>
        <p:spPr>
          <a:xfrm>
            <a:off x="8274046" y="54603"/>
            <a:ext cx="355047" cy="285369"/>
          </a:xfrm>
          <a:custGeom>
            <a:rect b="b" l="l" r="r" t="t"/>
            <a:pathLst>
              <a:path extrusionOk="0" h="285369" w="355047">
                <a:moveTo>
                  <a:pt x="0" y="0"/>
                </a:moveTo>
                <a:lnTo>
                  <a:pt x="355047" y="0"/>
                </a:lnTo>
                <a:lnTo>
                  <a:pt x="355047" y="285369"/>
                </a:lnTo>
                <a:lnTo>
                  <a:pt x="0" y="285369"/>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 name="Google Shape;108;p4"/>
          <p:cNvSpPr/>
          <p:nvPr/>
        </p:nvSpPr>
        <p:spPr>
          <a:xfrm>
            <a:off x="8340379" y="4918275"/>
            <a:ext cx="288714" cy="288714"/>
          </a:xfrm>
          <a:custGeom>
            <a:rect b="b" l="l" r="r" t="t"/>
            <a:pathLst>
              <a:path extrusionOk="0" h="288714" w="288714">
                <a:moveTo>
                  <a:pt x="0" y="0"/>
                </a:moveTo>
                <a:lnTo>
                  <a:pt x="288714" y="0"/>
                </a:lnTo>
                <a:lnTo>
                  <a:pt x="288714" y="288714"/>
                </a:lnTo>
                <a:lnTo>
                  <a:pt x="0" y="288714"/>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 name="Google Shape;109;p4"/>
          <p:cNvSpPr/>
          <p:nvPr/>
        </p:nvSpPr>
        <p:spPr>
          <a:xfrm>
            <a:off x="6535056" y="2645120"/>
            <a:ext cx="324873" cy="324873"/>
          </a:xfrm>
          <a:custGeom>
            <a:rect b="b" l="l" r="r" t="t"/>
            <a:pathLst>
              <a:path extrusionOk="0" h="324873" w="324873">
                <a:moveTo>
                  <a:pt x="0" y="0"/>
                </a:moveTo>
                <a:lnTo>
                  <a:pt x="324873" y="0"/>
                </a:lnTo>
                <a:lnTo>
                  <a:pt x="324873" y="324872"/>
                </a:lnTo>
                <a:lnTo>
                  <a:pt x="0" y="324872"/>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 name="Google Shape;110;p4"/>
          <p:cNvSpPr txBox="1"/>
          <p:nvPr/>
        </p:nvSpPr>
        <p:spPr>
          <a:xfrm>
            <a:off x="3842700" y="7515800"/>
            <a:ext cx="6359100" cy="864900"/>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lang="en-US" sz="1524">
                <a:solidFill>
                  <a:srgbClr val="000000"/>
                </a:solidFill>
                <a:latin typeface="Open Sans"/>
                <a:ea typeface="Open Sans"/>
                <a:cs typeface="Open Sans"/>
                <a:sym typeface="Open Sans"/>
              </a:rPr>
              <a:t>Possible factors to be included:</a:t>
            </a:r>
            <a:endParaRPr/>
          </a:p>
          <a:p>
            <a:pPr indent="0" lvl="0" marL="0" marR="0" rtl="0" algn="l">
              <a:lnSpc>
                <a:spcPct val="140026"/>
              </a:lnSpc>
              <a:spcBef>
                <a:spcPts val="0"/>
              </a:spcBef>
              <a:spcAft>
                <a:spcPts val="0"/>
              </a:spcAft>
              <a:buNone/>
            </a:pPr>
            <a:r>
              <a:t/>
            </a:r>
            <a:endParaRPr/>
          </a:p>
          <a:p>
            <a:pPr indent="0" lvl="0" marL="0" marR="0" rtl="0" algn="l">
              <a:lnSpc>
                <a:spcPct val="140026"/>
              </a:lnSpc>
              <a:spcBef>
                <a:spcPts val="0"/>
              </a:spcBef>
              <a:spcAft>
                <a:spcPts val="0"/>
              </a:spcAft>
              <a:buNone/>
            </a:pPr>
            <a:r>
              <a:rPr lang="en-US" sz="1524">
                <a:latin typeface="Open Sans"/>
                <a:ea typeface="Open Sans"/>
                <a:cs typeface="Open Sans"/>
                <a:sym typeface="Open Sans"/>
              </a:rPr>
              <a:t>Problem identification - Regional isolation and gender equality</a:t>
            </a:r>
            <a:endParaRPr/>
          </a:p>
        </p:txBody>
      </p:sp>
      <p:sp>
        <p:nvSpPr>
          <p:cNvPr id="111" name="Google Shape;111;p4"/>
          <p:cNvSpPr/>
          <p:nvPr/>
        </p:nvSpPr>
        <p:spPr>
          <a:xfrm rot="-5400000">
            <a:off x="9287196" y="8277394"/>
            <a:ext cx="2225587" cy="79370"/>
          </a:xfrm>
          <a:custGeom>
            <a:rect b="b" l="l" r="r" t="t"/>
            <a:pathLst>
              <a:path extrusionOk="0" h="79370" w="2225587">
                <a:moveTo>
                  <a:pt x="0" y="0"/>
                </a:moveTo>
                <a:lnTo>
                  <a:pt x="2225587" y="0"/>
                </a:lnTo>
                <a:lnTo>
                  <a:pt x="2225587" y="79370"/>
                </a:lnTo>
                <a:lnTo>
                  <a:pt x="0" y="79370"/>
                </a:lnTo>
                <a:lnTo>
                  <a:pt x="0" y="0"/>
                </a:lnTo>
                <a:close/>
              </a:path>
            </a:pathLst>
          </a:custGeom>
          <a:blipFill rotWithShape="1">
            <a:blip r:embed="rId6">
              <a:alphaModFix/>
            </a:blip>
            <a:stretch>
              <a:fillRect b="0" l="-415711" r="-19745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 name="Google Shape;112;p4"/>
          <p:cNvSpPr/>
          <p:nvPr/>
        </p:nvSpPr>
        <p:spPr>
          <a:xfrm>
            <a:off x="325719" y="5420177"/>
            <a:ext cx="345934" cy="349108"/>
          </a:xfrm>
          <a:custGeom>
            <a:rect b="b" l="l" r="r" t="t"/>
            <a:pathLst>
              <a:path extrusionOk="0" h="349108" w="345934">
                <a:moveTo>
                  <a:pt x="0" y="0"/>
                </a:moveTo>
                <a:lnTo>
                  <a:pt x="345934" y="0"/>
                </a:lnTo>
                <a:lnTo>
                  <a:pt x="345934" y="349107"/>
                </a:lnTo>
                <a:lnTo>
                  <a:pt x="0" y="349107"/>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 name="Google Shape;113;p4"/>
          <p:cNvSpPr txBox="1"/>
          <p:nvPr/>
        </p:nvSpPr>
        <p:spPr>
          <a:xfrm>
            <a:off x="6281326" y="2616545"/>
            <a:ext cx="8130033" cy="305823"/>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b="1" lang="en-US" sz="1834">
                <a:solidFill>
                  <a:srgbClr val="FFFFFF"/>
                </a:solidFill>
                <a:latin typeface="Open Sans"/>
                <a:ea typeface="Open Sans"/>
                <a:cs typeface="Open Sans"/>
                <a:sym typeface="Open Sans"/>
              </a:rPr>
              <a:t>CORE BUSINESS: (Sustainable Developmet Goal APPLIED???)</a:t>
            </a:r>
            <a:endParaRPr/>
          </a:p>
        </p:txBody>
      </p:sp>
      <p:sp>
        <p:nvSpPr>
          <p:cNvPr id="114" name="Google Shape;114;p4"/>
          <p:cNvSpPr txBox="1"/>
          <p:nvPr/>
        </p:nvSpPr>
        <p:spPr>
          <a:xfrm>
            <a:off x="248940" y="301872"/>
            <a:ext cx="3431572" cy="726828"/>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None/>
            </a:pPr>
            <a:r>
              <a:rPr b="1" lang="en-US" sz="2134" u="sng">
                <a:solidFill>
                  <a:srgbClr val="FFFFFF"/>
                </a:solidFill>
                <a:latin typeface="Open Sans"/>
                <a:ea typeface="Open Sans"/>
                <a:cs typeface="Open Sans"/>
                <a:sym typeface="Open Sans"/>
              </a:rPr>
              <a:t>Community-led enterprises: CASE STUDY</a:t>
            </a:r>
            <a:endParaRPr/>
          </a:p>
        </p:txBody>
      </p:sp>
      <p:sp>
        <p:nvSpPr>
          <p:cNvPr id="115" name="Google Shape;115;p4"/>
          <p:cNvSpPr txBox="1"/>
          <p:nvPr/>
        </p:nvSpPr>
        <p:spPr>
          <a:xfrm>
            <a:off x="900909" y="1290944"/>
            <a:ext cx="1705190" cy="289575"/>
          </a:xfrm>
          <a:prstGeom prst="rect">
            <a:avLst/>
          </a:prstGeom>
          <a:noFill/>
          <a:ln>
            <a:noFill/>
          </a:ln>
        </p:spPr>
        <p:txBody>
          <a:bodyPr anchorCtr="0" anchor="t" bIns="0" lIns="0" spcFirstLastPara="1" rIns="0" wrap="square" tIns="0">
            <a:spAutoFit/>
          </a:bodyPr>
          <a:lstStyle/>
          <a:p>
            <a:pPr indent="0" lvl="0" marL="0" marR="0" rtl="0" algn="l">
              <a:lnSpc>
                <a:spcPct val="140023"/>
              </a:lnSpc>
              <a:spcBef>
                <a:spcPts val="0"/>
              </a:spcBef>
              <a:spcAft>
                <a:spcPts val="0"/>
              </a:spcAft>
              <a:buNone/>
            </a:pPr>
            <a:r>
              <a:rPr b="1" lang="en-US" sz="1724">
                <a:solidFill>
                  <a:srgbClr val="FFFFFF"/>
                </a:solidFill>
                <a:latin typeface="Open Sans"/>
                <a:ea typeface="Open Sans"/>
                <a:cs typeface="Open Sans"/>
                <a:sym typeface="Open Sans"/>
              </a:rPr>
              <a:t>Company Info:</a:t>
            </a:r>
            <a:endParaRPr/>
          </a:p>
        </p:txBody>
      </p:sp>
      <p:sp>
        <p:nvSpPr>
          <p:cNvPr id="116" name="Google Shape;116;p4"/>
          <p:cNvSpPr txBox="1"/>
          <p:nvPr/>
        </p:nvSpPr>
        <p:spPr>
          <a:xfrm>
            <a:off x="4577703" y="9593719"/>
            <a:ext cx="12790743" cy="428643"/>
          </a:xfrm>
          <a:prstGeom prst="rect">
            <a:avLst/>
          </a:prstGeom>
          <a:noFill/>
          <a:ln>
            <a:noFill/>
          </a:ln>
        </p:spPr>
        <p:txBody>
          <a:bodyPr anchorCtr="0" anchor="t" bIns="0" lIns="0" spcFirstLastPara="1" rIns="0" wrap="square" tIns="0">
            <a:spAutoFit/>
          </a:bodyPr>
          <a:lstStyle/>
          <a:p>
            <a:pPr indent="0" lvl="0" marL="0" marR="0" rtl="0" algn="l">
              <a:lnSpc>
                <a:spcPct val="122428"/>
              </a:lnSpc>
              <a:spcBef>
                <a:spcPts val="0"/>
              </a:spcBef>
              <a:spcAft>
                <a:spcPts val="0"/>
              </a:spcAft>
              <a:buNone/>
            </a:pPr>
            <a:r>
              <a:rPr lang="en-US" sz="1400">
                <a:solidFill>
                  <a:schemeClr val="dk1"/>
                </a:solidFill>
                <a:latin typeface="Calibri"/>
                <a:ea typeface="Calibri"/>
                <a:cs typeface="Calibri"/>
                <a:sym typeface="Calibri"/>
              </a:rPr>
              <a:t>This project has been funded with support from the European Commission. This publication [communication] reflects the views only of the author, and the Commission cannot be held responsible for any use which may be made of the information contained therein. 2023-1-ES01-KA220-HED-000161343</a:t>
            </a:r>
            <a:endParaRPr sz="1224">
              <a:solidFill>
                <a:srgbClr val="000000"/>
              </a:solidFill>
              <a:latin typeface="Open Sans"/>
              <a:ea typeface="Open Sans"/>
              <a:cs typeface="Open Sans"/>
              <a:sym typeface="Open Sans"/>
            </a:endParaRPr>
          </a:p>
        </p:txBody>
      </p:sp>
      <p:sp>
        <p:nvSpPr>
          <p:cNvPr id="117" name="Google Shape;117;p4"/>
          <p:cNvSpPr txBox="1"/>
          <p:nvPr/>
        </p:nvSpPr>
        <p:spPr>
          <a:xfrm>
            <a:off x="792155" y="5283256"/>
            <a:ext cx="2423030" cy="594375"/>
          </a:xfrm>
          <a:prstGeom prst="rect">
            <a:avLst/>
          </a:prstGeom>
          <a:noFill/>
          <a:ln>
            <a:noFill/>
          </a:ln>
        </p:spPr>
        <p:txBody>
          <a:bodyPr anchorCtr="0" anchor="t" bIns="0" lIns="0" spcFirstLastPara="1" rIns="0" wrap="square" tIns="0">
            <a:spAutoFit/>
          </a:bodyPr>
          <a:lstStyle/>
          <a:p>
            <a:pPr indent="0" lvl="0" marL="0" marR="0" rtl="0" algn="l">
              <a:lnSpc>
                <a:spcPct val="140023"/>
              </a:lnSpc>
              <a:spcBef>
                <a:spcPts val="0"/>
              </a:spcBef>
              <a:spcAft>
                <a:spcPts val="0"/>
              </a:spcAft>
              <a:buNone/>
            </a:pPr>
            <a:r>
              <a:rPr b="1" lang="en-US" sz="1724">
                <a:solidFill>
                  <a:srgbClr val="FFFFFF"/>
                </a:solidFill>
                <a:latin typeface="Open Sans"/>
                <a:ea typeface="Open Sans"/>
                <a:cs typeface="Open Sans"/>
                <a:sym typeface="Open Sans"/>
              </a:rPr>
              <a:t>Community-led Innovation</a:t>
            </a:r>
            <a:endParaRPr/>
          </a:p>
        </p:txBody>
      </p:sp>
      <p:sp>
        <p:nvSpPr>
          <p:cNvPr id="118" name="Google Shape;118;p4"/>
          <p:cNvSpPr txBox="1"/>
          <p:nvPr/>
        </p:nvSpPr>
        <p:spPr>
          <a:xfrm>
            <a:off x="425717" y="6173211"/>
            <a:ext cx="2686328" cy="523255"/>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lang="en-US" sz="1524">
                <a:solidFill>
                  <a:srgbClr val="000000"/>
                </a:solidFill>
                <a:latin typeface="Open Sans"/>
                <a:ea typeface="Open Sans"/>
                <a:cs typeface="Open Sans"/>
                <a:sym typeface="Open Sans"/>
              </a:rPr>
              <a:t>Is the Case Study considered an “innovative model”??</a:t>
            </a:r>
            <a:endParaRPr/>
          </a:p>
        </p:txBody>
      </p:sp>
      <p:sp>
        <p:nvSpPr>
          <p:cNvPr id="119" name="Google Shape;119;p4"/>
          <p:cNvSpPr txBox="1"/>
          <p:nvPr/>
        </p:nvSpPr>
        <p:spPr>
          <a:xfrm>
            <a:off x="5979086" y="4901166"/>
            <a:ext cx="8130033" cy="305823"/>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b="1" lang="en-US" sz="1834">
                <a:solidFill>
                  <a:srgbClr val="FFFFFF"/>
                </a:solidFill>
                <a:latin typeface="Open Sans"/>
                <a:ea typeface="Open Sans"/>
                <a:cs typeface="Open Sans"/>
                <a:sym typeface="Open Sans"/>
              </a:rPr>
              <a:t>KEY SUCCESS FACTORS</a:t>
            </a:r>
            <a:endParaRPr/>
          </a:p>
        </p:txBody>
      </p:sp>
      <p:sp>
        <p:nvSpPr>
          <p:cNvPr id="120" name="Google Shape;120;p4"/>
          <p:cNvSpPr txBox="1"/>
          <p:nvPr/>
        </p:nvSpPr>
        <p:spPr>
          <a:xfrm>
            <a:off x="3842705" y="5500175"/>
            <a:ext cx="14203200" cy="1220100"/>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lang="en-US" sz="1524">
                <a:latin typeface="Open Sans"/>
                <a:ea typeface="Open Sans"/>
                <a:cs typeface="Open Sans"/>
                <a:sym typeface="Open Sans"/>
              </a:rPr>
              <a:t>A major success factor of Het Kempen Kollektief is its approach to building a supportive, non-competitive environment. The collective’s informal gatherings and ego-free atmosphere encourage women to collaborate and share knowledge. Additionally, Het Kempen Kollektief’s use of digital platforms, such as social media groups, extends the impact of these meet-ups, creating a continuous space for engagement. Their ability to connect women across various industries has also been a key driver of success, resulting in cross-sector collaborations and mutual assistance. </a:t>
            </a:r>
            <a:endParaRPr/>
          </a:p>
        </p:txBody>
      </p:sp>
      <p:sp>
        <p:nvSpPr>
          <p:cNvPr id="121" name="Google Shape;121;p4"/>
          <p:cNvSpPr txBox="1"/>
          <p:nvPr/>
        </p:nvSpPr>
        <p:spPr>
          <a:xfrm>
            <a:off x="7924685" y="34150"/>
            <a:ext cx="3431572" cy="305823"/>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b="1" lang="en-US" sz="1834">
                <a:solidFill>
                  <a:srgbClr val="FFFFFF"/>
                </a:solidFill>
                <a:latin typeface="Open Sans"/>
                <a:ea typeface="Open Sans"/>
                <a:cs typeface="Open Sans"/>
                <a:sym typeface="Open Sans"/>
              </a:rPr>
              <a:t>BACKGROUND</a:t>
            </a:r>
            <a:endParaRPr/>
          </a:p>
        </p:txBody>
      </p:sp>
      <p:sp>
        <p:nvSpPr>
          <p:cNvPr id="122" name="Google Shape;122;p4"/>
          <p:cNvSpPr txBox="1"/>
          <p:nvPr/>
        </p:nvSpPr>
        <p:spPr>
          <a:xfrm>
            <a:off x="328738" y="7023750"/>
            <a:ext cx="2880300" cy="1637100"/>
          </a:xfrm>
          <a:prstGeom prst="rect">
            <a:avLst/>
          </a:prstGeom>
          <a:noFill/>
          <a:ln>
            <a:noFill/>
          </a:ln>
        </p:spPr>
        <p:txBody>
          <a:bodyPr anchorCtr="0" anchor="t" bIns="45700" lIns="91425" spcFirstLastPara="1" rIns="91425" wrap="square" tIns="45700">
            <a:spAutoFit/>
          </a:bodyPr>
          <a:lstStyle/>
          <a:p>
            <a:pPr indent="0" lvl="0" marL="0" marR="0" rtl="0" algn="l">
              <a:lnSpc>
                <a:spcPct val="142266"/>
              </a:lnSpc>
              <a:spcBef>
                <a:spcPts val="0"/>
              </a:spcBef>
              <a:spcAft>
                <a:spcPts val="0"/>
              </a:spcAft>
              <a:buNone/>
            </a:pPr>
            <a:r>
              <a:rPr lang="en-US" sz="1500">
                <a:latin typeface="Open Sans"/>
                <a:ea typeface="Open Sans"/>
                <a:cs typeface="Open Sans"/>
                <a:sym typeface="Open Sans"/>
              </a:rPr>
              <a:t>This case study is innovative due to its non-networking approach, focusing more on organic, ego-free connections and regional support.</a:t>
            </a:r>
            <a:endParaRPr/>
          </a:p>
        </p:txBody>
      </p:sp>
      <p:sp>
        <p:nvSpPr>
          <p:cNvPr id="123" name="Google Shape;123;p4"/>
          <p:cNvSpPr txBox="1"/>
          <p:nvPr/>
        </p:nvSpPr>
        <p:spPr>
          <a:xfrm>
            <a:off x="410400" y="2053450"/>
            <a:ext cx="2880300" cy="1220100"/>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lang="en-US" sz="1524">
                <a:latin typeface="Open Sans"/>
                <a:ea typeface="Open Sans"/>
                <a:cs typeface="Open Sans"/>
                <a:sym typeface="Open Sans"/>
              </a:rPr>
              <a:t>Het Kempen Kollektief</a:t>
            </a:r>
            <a:endParaRPr sz="1524">
              <a:latin typeface="Open Sans"/>
              <a:ea typeface="Open Sans"/>
              <a:cs typeface="Open Sans"/>
              <a:sym typeface="Open Sans"/>
            </a:endParaRPr>
          </a:p>
          <a:p>
            <a:pPr indent="0" lvl="0" marL="0" marR="0" rtl="0" algn="l">
              <a:lnSpc>
                <a:spcPct val="140026"/>
              </a:lnSpc>
              <a:spcBef>
                <a:spcPts val="0"/>
              </a:spcBef>
              <a:spcAft>
                <a:spcPts val="0"/>
              </a:spcAft>
              <a:buNone/>
            </a:pPr>
            <a:r>
              <a:t/>
            </a:r>
            <a:endParaRPr sz="1524">
              <a:latin typeface="Open Sans"/>
              <a:ea typeface="Open Sans"/>
              <a:cs typeface="Open Sans"/>
              <a:sym typeface="Open Sans"/>
            </a:endParaRPr>
          </a:p>
          <a:p>
            <a:pPr indent="0" lvl="0" marL="0" marR="0" rtl="0" algn="l">
              <a:lnSpc>
                <a:spcPct val="140026"/>
              </a:lnSpc>
              <a:spcBef>
                <a:spcPts val="0"/>
              </a:spcBef>
              <a:spcAft>
                <a:spcPts val="0"/>
              </a:spcAft>
              <a:buNone/>
            </a:pPr>
            <a:r>
              <a:rPr lang="en-US" sz="1524">
                <a:latin typeface="Open Sans"/>
                <a:ea typeface="Open Sans"/>
                <a:cs typeface="Open Sans"/>
                <a:sym typeface="Open Sans"/>
              </a:rPr>
              <a:t>Website: </a:t>
            </a:r>
            <a:r>
              <a:rPr lang="en-US" sz="1524" u="sng">
                <a:solidFill>
                  <a:schemeClr val="hlink"/>
                </a:solidFill>
                <a:latin typeface="Open Sans"/>
                <a:ea typeface="Open Sans"/>
                <a:cs typeface="Open Sans"/>
                <a:sym typeface="Open Sans"/>
                <a:hlinkClick r:id="rId11"/>
              </a:rPr>
              <a:t>https://hetkempenkollektief.be/</a:t>
            </a:r>
            <a:r>
              <a:rPr lang="en-US" sz="1524">
                <a:latin typeface="Open Sans"/>
                <a:ea typeface="Open Sans"/>
                <a:cs typeface="Open Sans"/>
                <a:sym typeface="Open Sans"/>
              </a:rPr>
              <a:t> </a:t>
            </a:r>
            <a:endParaRPr sz="1524">
              <a:latin typeface="Open Sans"/>
              <a:ea typeface="Open Sans"/>
              <a:cs typeface="Open Sans"/>
              <a:sym typeface="Open Sans"/>
            </a:endParaRPr>
          </a:p>
        </p:txBody>
      </p:sp>
      <p:sp>
        <p:nvSpPr>
          <p:cNvPr id="124" name="Google Shape;124;p4"/>
          <p:cNvSpPr txBox="1"/>
          <p:nvPr/>
        </p:nvSpPr>
        <p:spPr>
          <a:xfrm>
            <a:off x="3842734" y="513850"/>
            <a:ext cx="14203200" cy="1220100"/>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lang="en-US" sz="1524">
                <a:latin typeface="Open Sans"/>
                <a:ea typeface="Open Sans"/>
                <a:cs typeface="Open Sans"/>
                <a:sym typeface="Open Sans"/>
              </a:rPr>
              <a:t>Het Kempen Kollektief was founded to combat regional isolation for women entrepreneurs in the Kempen region of Belgium. It creates opportunities for local women to come together, share their entrepreneurial journey, and build connections. This collective fosters an environment of support where women can be vulnerable, share resources and help each other thrive both personally and professionally. For example, they organize themed meet-ups, where members can openly discuss challenges and successes, thereby building trust and camaraderie.</a:t>
            </a:r>
            <a:endParaRPr sz="1524">
              <a:latin typeface="Open Sans"/>
              <a:ea typeface="Open Sans"/>
              <a:cs typeface="Open Sans"/>
              <a:sym typeface="Open Sans"/>
            </a:endParaRPr>
          </a:p>
        </p:txBody>
      </p:sp>
      <p:sp>
        <p:nvSpPr>
          <p:cNvPr id="125" name="Google Shape;125;p4"/>
          <p:cNvSpPr txBox="1"/>
          <p:nvPr/>
        </p:nvSpPr>
        <p:spPr>
          <a:xfrm>
            <a:off x="3842734" y="3178000"/>
            <a:ext cx="14203200" cy="1548600"/>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lang="en-US" sz="1524">
                <a:latin typeface="Open Sans"/>
                <a:ea typeface="Open Sans"/>
                <a:cs typeface="Open Sans"/>
                <a:sym typeface="Open Sans"/>
              </a:rPr>
              <a:t>The core of Het Kempen Kollektief’s mission is to empower women through collaboration. They provide a space where creative entrepreneurs can discuss topics like work-life balance, funding opportunities and personal growth. Unlike traditional networking events, these gatherings focus on the holistic empowerment of each individual. For example, a member might receive support in growing their online presence or in developing new business strategies. The group’s activities are rooted in SDG 5, fostering gender equality by providing women with the tools and community they need to succeed in their ventures.</a:t>
            </a:r>
            <a:endParaRPr sz="1524">
              <a:latin typeface="Open Sans"/>
              <a:ea typeface="Open Sans"/>
              <a:cs typeface="Open Sans"/>
              <a:sym typeface="Open Sans"/>
            </a:endParaRPr>
          </a:p>
        </p:txBody>
      </p:sp>
      <p:sp>
        <p:nvSpPr>
          <p:cNvPr id="126" name="Google Shape;126;p4"/>
          <p:cNvSpPr txBox="1"/>
          <p:nvPr/>
        </p:nvSpPr>
        <p:spPr>
          <a:xfrm>
            <a:off x="10603150" y="7561950"/>
            <a:ext cx="7442700" cy="1548600"/>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lang="en-US" sz="1524">
                <a:latin typeface="Open Sans"/>
                <a:ea typeface="Open Sans"/>
                <a:cs typeface="Open Sans"/>
                <a:sym typeface="Open Sans"/>
              </a:rPr>
              <a:t>Key challenges the collective addresses include regional isolation and the difficulty women face in finding supportive, non-judgmental spaces for collaboration. Digital tools such as social media play a significant role in keeping the community connected. As a result, the collective has contributed to stronger networks and greater collaboration among local female entrepreneurs.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Mati Brotons Martínez</dc:creator>
</cp:coreProperties>
</file>